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9"/>
  </p:notesMasterIdLst>
  <p:sldIdLst>
    <p:sldId id="256" r:id="rId2"/>
    <p:sldId id="316" r:id="rId3"/>
    <p:sldId id="318" r:id="rId4"/>
    <p:sldId id="322" r:id="rId5"/>
    <p:sldId id="320" r:id="rId6"/>
    <p:sldId id="323" r:id="rId7"/>
    <p:sldId id="321"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5BC"/>
    <a:srgbClr val="1C92F7"/>
    <a:srgbClr val="1F91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8830" autoAdjust="0"/>
  </p:normalViewPr>
  <p:slideViewPr>
    <p:cSldViewPr snapToGrid="0">
      <p:cViewPr varScale="1">
        <p:scale>
          <a:sx n="134" d="100"/>
          <a:sy n="134" d="100"/>
        </p:scale>
        <p:origin x="100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62400572@qq.com" userId="e3dd7486789d7804" providerId="LiveId" clId="{4520D62F-576A-40A1-9D66-5E9F419F25B8}"/>
    <pc:docChg chg="undo redo custSel addSld delSld modSld">
      <pc:chgData name="2062400572@qq.com" userId="e3dd7486789d7804" providerId="LiveId" clId="{4520D62F-576A-40A1-9D66-5E9F419F25B8}" dt="2023-03-11T07:34:54.438" v="6353" actId="20577"/>
      <pc:docMkLst>
        <pc:docMk/>
      </pc:docMkLst>
      <pc:sldChg chg="delSp add del mod">
        <pc:chgData name="2062400572@qq.com" userId="e3dd7486789d7804" providerId="LiveId" clId="{4520D62F-576A-40A1-9D66-5E9F419F25B8}" dt="2023-03-11T06:31:56.131" v="1082" actId="47"/>
        <pc:sldMkLst>
          <pc:docMk/>
          <pc:sldMk cId="389083610" sldId="308"/>
        </pc:sldMkLst>
        <pc:picChg chg="del">
          <ac:chgData name="2062400572@qq.com" userId="e3dd7486789d7804" providerId="LiveId" clId="{4520D62F-576A-40A1-9D66-5E9F419F25B8}" dt="2023-03-11T04:48:09.759" v="307" actId="478"/>
          <ac:picMkLst>
            <pc:docMk/>
            <pc:sldMk cId="389083610" sldId="308"/>
            <ac:picMk id="11" creationId="{20EBC5E0-AB39-B05F-3AE4-F695675E37E9}"/>
          </ac:picMkLst>
        </pc:picChg>
      </pc:sldChg>
      <pc:sldChg chg="modSp del mod setBg">
        <pc:chgData name="2062400572@qq.com" userId="e3dd7486789d7804" providerId="LiveId" clId="{4520D62F-576A-40A1-9D66-5E9F419F25B8}" dt="2023-03-11T06:46:13.506" v="2736" actId="47"/>
        <pc:sldMkLst>
          <pc:docMk/>
          <pc:sldMk cId="425149599" sldId="309"/>
        </pc:sldMkLst>
        <pc:spChg chg="mod">
          <ac:chgData name="2062400572@qq.com" userId="e3dd7486789d7804" providerId="LiveId" clId="{4520D62F-576A-40A1-9D66-5E9F419F25B8}" dt="2023-03-11T06:46:11.961" v="2735" actId="20577"/>
          <ac:spMkLst>
            <pc:docMk/>
            <pc:sldMk cId="425149599" sldId="309"/>
            <ac:spMk id="3" creationId="{3532F1C3-5654-54F4-8874-D2D996ECB9F0}"/>
          </ac:spMkLst>
        </pc:spChg>
        <pc:spChg chg="mod">
          <ac:chgData name="2062400572@qq.com" userId="e3dd7486789d7804" providerId="LiveId" clId="{4520D62F-576A-40A1-9D66-5E9F419F25B8}" dt="2023-03-11T06:45:31.658" v="2729" actId="20577"/>
          <ac:spMkLst>
            <pc:docMk/>
            <pc:sldMk cId="425149599" sldId="309"/>
            <ac:spMk id="9" creationId="{1BB67684-3928-4568-F35D-7F34D71426BE}"/>
          </ac:spMkLst>
        </pc:spChg>
      </pc:sldChg>
      <pc:sldChg chg="del">
        <pc:chgData name="2062400572@qq.com" userId="e3dd7486789d7804" providerId="LiveId" clId="{4520D62F-576A-40A1-9D66-5E9F419F25B8}" dt="2023-03-11T04:39:42.102" v="4" actId="47"/>
        <pc:sldMkLst>
          <pc:docMk/>
          <pc:sldMk cId="1461909356" sldId="312"/>
        </pc:sldMkLst>
      </pc:sldChg>
      <pc:sldChg chg="addSp delSp modSp del mod">
        <pc:chgData name="2062400572@qq.com" userId="e3dd7486789d7804" providerId="LiveId" clId="{4520D62F-576A-40A1-9D66-5E9F419F25B8}" dt="2023-03-11T04:48:02.624" v="303" actId="47"/>
        <pc:sldMkLst>
          <pc:docMk/>
          <pc:sldMk cId="3039596482" sldId="313"/>
        </pc:sldMkLst>
        <pc:picChg chg="add mod">
          <ac:chgData name="2062400572@qq.com" userId="e3dd7486789d7804" providerId="LiveId" clId="{4520D62F-576A-40A1-9D66-5E9F419F25B8}" dt="2023-03-11T04:46:24.448" v="228"/>
          <ac:picMkLst>
            <pc:docMk/>
            <pc:sldMk cId="3039596482" sldId="313"/>
            <ac:picMk id="2" creationId="{06DE6C07-3960-96E4-7D86-3795175B0A91}"/>
          </ac:picMkLst>
        </pc:picChg>
        <pc:picChg chg="del">
          <ac:chgData name="2062400572@qq.com" userId="e3dd7486789d7804" providerId="LiveId" clId="{4520D62F-576A-40A1-9D66-5E9F419F25B8}" dt="2023-03-11T04:46:26.847" v="229" actId="478"/>
          <ac:picMkLst>
            <pc:docMk/>
            <pc:sldMk cId="3039596482" sldId="313"/>
            <ac:picMk id="3" creationId="{BE0576C9-1EA5-F264-D48E-305AE4C26FD4}"/>
          </ac:picMkLst>
        </pc:picChg>
      </pc:sldChg>
      <pc:sldChg chg="modSp del mod">
        <pc:chgData name="2062400572@qq.com" userId="e3dd7486789d7804" providerId="LiveId" clId="{4520D62F-576A-40A1-9D66-5E9F419F25B8}" dt="2023-03-11T04:41:30.998" v="35" actId="47"/>
        <pc:sldMkLst>
          <pc:docMk/>
          <pc:sldMk cId="977886619" sldId="314"/>
        </pc:sldMkLst>
        <pc:spChg chg="mod">
          <ac:chgData name="2062400572@qq.com" userId="e3dd7486789d7804" providerId="LiveId" clId="{4520D62F-576A-40A1-9D66-5E9F419F25B8}" dt="2023-03-11T04:39:31.507" v="2" actId="20577"/>
          <ac:spMkLst>
            <pc:docMk/>
            <pc:sldMk cId="977886619" sldId="314"/>
            <ac:spMk id="9" creationId="{1BB67684-3928-4568-F35D-7F34D71426BE}"/>
          </ac:spMkLst>
        </pc:spChg>
      </pc:sldChg>
      <pc:sldChg chg="del">
        <pc:chgData name="2062400572@qq.com" userId="e3dd7486789d7804" providerId="LiveId" clId="{4520D62F-576A-40A1-9D66-5E9F419F25B8}" dt="2023-03-11T06:32:00.557" v="1083" actId="47"/>
        <pc:sldMkLst>
          <pc:docMk/>
          <pc:sldMk cId="1281033355" sldId="315"/>
        </pc:sldMkLst>
      </pc:sldChg>
      <pc:sldChg chg="addSp delSp modSp add mod setBg delAnim modAnim modNotesTx">
        <pc:chgData name="2062400572@qq.com" userId="e3dd7486789d7804" providerId="LiveId" clId="{4520D62F-576A-40A1-9D66-5E9F419F25B8}" dt="2023-03-11T06:41:08.202" v="2239" actId="113"/>
        <pc:sldMkLst>
          <pc:docMk/>
          <pc:sldMk cId="2495824493" sldId="318"/>
        </pc:sldMkLst>
        <pc:spChg chg="add del mod">
          <ac:chgData name="2062400572@qq.com" userId="e3dd7486789d7804" providerId="LiveId" clId="{4520D62F-576A-40A1-9D66-5E9F419F25B8}" dt="2023-03-11T05:14:51.086" v="489" actId="478"/>
          <ac:spMkLst>
            <pc:docMk/>
            <pc:sldMk cId="2495824493" sldId="318"/>
            <ac:spMk id="4" creationId="{B76BAF96-BEF6-0DB4-A0A0-CCCCAC6A4CEA}"/>
          </ac:spMkLst>
        </pc:spChg>
        <pc:spChg chg="mod">
          <ac:chgData name="2062400572@qq.com" userId="e3dd7486789d7804" providerId="LiveId" clId="{4520D62F-576A-40A1-9D66-5E9F419F25B8}" dt="2023-03-11T06:07:35.399" v="863" actId="1076"/>
          <ac:spMkLst>
            <pc:docMk/>
            <pc:sldMk cId="2495824493" sldId="318"/>
            <ac:spMk id="5" creationId="{ED5043F4-630C-47A1-A535-970EDE862C3E}"/>
          </ac:spMkLst>
        </pc:spChg>
        <pc:spChg chg="del">
          <ac:chgData name="2062400572@qq.com" userId="e3dd7486789d7804" providerId="LiveId" clId="{4520D62F-576A-40A1-9D66-5E9F419F25B8}" dt="2023-03-11T04:45:44.399" v="218" actId="478"/>
          <ac:spMkLst>
            <pc:docMk/>
            <pc:sldMk cId="2495824493" sldId="318"/>
            <ac:spMk id="6" creationId="{B8CA905A-20B7-AC76-F646-97FACFB15FDE}"/>
          </ac:spMkLst>
        </pc:spChg>
        <pc:spChg chg="add del mod">
          <ac:chgData name="2062400572@qq.com" userId="e3dd7486789d7804" providerId="LiveId" clId="{4520D62F-576A-40A1-9D66-5E9F419F25B8}" dt="2023-03-11T06:11:28.339" v="1034" actId="478"/>
          <ac:spMkLst>
            <pc:docMk/>
            <pc:sldMk cId="2495824493" sldId="318"/>
            <ac:spMk id="9" creationId="{1BB67684-3928-4568-F35D-7F34D71426BE}"/>
          </ac:spMkLst>
        </pc:spChg>
        <pc:spChg chg="add del mod">
          <ac:chgData name="2062400572@qq.com" userId="e3dd7486789d7804" providerId="LiveId" clId="{4520D62F-576A-40A1-9D66-5E9F419F25B8}" dt="2023-03-11T06:01:53.533" v="826" actId="478"/>
          <ac:spMkLst>
            <pc:docMk/>
            <pc:sldMk cId="2495824493" sldId="318"/>
            <ac:spMk id="10" creationId="{1C712033-B4EB-26EF-2441-6D0E47C80783}"/>
          </ac:spMkLst>
        </pc:spChg>
        <pc:spChg chg="add del mod">
          <ac:chgData name="2062400572@qq.com" userId="e3dd7486789d7804" providerId="LiveId" clId="{4520D62F-576A-40A1-9D66-5E9F419F25B8}" dt="2023-03-11T05:23:25.616" v="721"/>
          <ac:spMkLst>
            <pc:docMk/>
            <pc:sldMk cId="2495824493" sldId="318"/>
            <ac:spMk id="11" creationId="{308C1C58-80C3-997E-8E65-8BCF7E85A0F3}"/>
          </ac:spMkLst>
        </pc:spChg>
        <pc:spChg chg="del mod">
          <ac:chgData name="2062400572@qq.com" userId="e3dd7486789d7804" providerId="LiveId" clId="{4520D62F-576A-40A1-9D66-5E9F419F25B8}" dt="2023-03-11T04:45:42.273" v="217" actId="478"/>
          <ac:spMkLst>
            <pc:docMk/>
            <pc:sldMk cId="2495824493" sldId="318"/>
            <ac:spMk id="17" creationId="{7ADDDAEE-0DD0-9FFE-BF94-9B0E33DD25EC}"/>
          </ac:spMkLst>
        </pc:spChg>
        <pc:spChg chg="del mod">
          <ac:chgData name="2062400572@qq.com" userId="e3dd7486789d7804" providerId="LiveId" clId="{4520D62F-576A-40A1-9D66-5E9F419F25B8}" dt="2023-03-11T05:28:24.639" v="789" actId="478"/>
          <ac:spMkLst>
            <pc:docMk/>
            <pc:sldMk cId="2495824493" sldId="318"/>
            <ac:spMk id="24" creationId="{7B8B6002-D939-7036-18FE-7E7FF4D0619F}"/>
          </ac:spMkLst>
        </pc:spChg>
        <pc:spChg chg="add del">
          <ac:chgData name="2062400572@qq.com" userId="e3dd7486789d7804" providerId="LiveId" clId="{4520D62F-576A-40A1-9D66-5E9F419F25B8}" dt="2023-03-11T06:02:37.187" v="830" actId="22"/>
          <ac:spMkLst>
            <pc:docMk/>
            <pc:sldMk cId="2495824493" sldId="318"/>
            <ac:spMk id="28" creationId="{3E54F831-03BA-B620-0F16-14F942AA4C70}"/>
          </ac:spMkLst>
        </pc:spChg>
        <pc:spChg chg="add mod">
          <ac:chgData name="2062400572@qq.com" userId="e3dd7486789d7804" providerId="LiveId" clId="{4520D62F-576A-40A1-9D66-5E9F419F25B8}" dt="2023-03-11T06:11:34.905" v="1035"/>
          <ac:spMkLst>
            <pc:docMk/>
            <pc:sldMk cId="2495824493" sldId="318"/>
            <ac:spMk id="39" creationId="{47A929D5-83D5-FA35-1131-1A9F50B171C3}"/>
          </ac:spMkLst>
        </pc:spChg>
        <pc:spChg chg="add mod">
          <ac:chgData name="2062400572@qq.com" userId="e3dd7486789d7804" providerId="LiveId" clId="{4520D62F-576A-40A1-9D66-5E9F419F25B8}" dt="2023-03-11T06:40:12.813" v="2233" actId="113"/>
          <ac:spMkLst>
            <pc:docMk/>
            <pc:sldMk cId="2495824493" sldId="318"/>
            <ac:spMk id="46" creationId="{424C090C-AE8C-6C23-F4FA-4DB5ECEB421A}"/>
          </ac:spMkLst>
        </pc:spChg>
        <pc:picChg chg="add del mod">
          <ac:chgData name="2062400572@qq.com" userId="e3dd7486789d7804" providerId="LiveId" clId="{4520D62F-576A-40A1-9D66-5E9F419F25B8}" dt="2023-03-11T04:46:14.722" v="226" actId="478"/>
          <ac:picMkLst>
            <pc:docMk/>
            <pc:sldMk cId="2495824493" sldId="318"/>
            <ac:picMk id="2" creationId="{45E5D27A-D624-4E27-0544-C4CE3464B8A6}"/>
          </ac:picMkLst>
        </pc:picChg>
        <pc:picChg chg="add del mod">
          <ac:chgData name="2062400572@qq.com" userId="e3dd7486789d7804" providerId="LiveId" clId="{4520D62F-576A-40A1-9D66-5E9F419F25B8}" dt="2023-03-11T06:29:29.172" v="1069" actId="478"/>
          <ac:picMkLst>
            <pc:docMk/>
            <pc:sldMk cId="2495824493" sldId="318"/>
            <ac:picMk id="3" creationId="{28AAE0C5-ED67-9945-9BAB-935C442FAA5E}"/>
          </ac:picMkLst>
        </pc:picChg>
        <pc:picChg chg="add mod">
          <ac:chgData name="2062400572@qq.com" userId="e3dd7486789d7804" providerId="LiveId" clId="{4520D62F-576A-40A1-9D66-5E9F419F25B8}" dt="2023-03-11T05:28:13.886" v="786" actId="14100"/>
          <ac:picMkLst>
            <pc:docMk/>
            <pc:sldMk cId="2495824493" sldId="318"/>
            <ac:picMk id="6" creationId="{929FBBC8-934D-2B77-88D4-FB91BA8B6432}"/>
          </ac:picMkLst>
        </pc:picChg>
        <pc:picChg chg="add del mod">
          <ac:chgData name="2062400572@qq.com" userId="e3dd7486789d7804" providerId="LiveId" clId="{4520D62F-576A-40A1-9D66-5E9F419F25B8}" dt="2023-03-11T05:23:24.368" v="719" actId="478"/>
          <ac:picMkLst>
            <pc:docMk/>
            <pc:sldMk cId="2495824493" sldId="318"/>
            <ac:picMk id="8" creationId="{BE72FE43-2C5C-EBB3-3A5B-D64137B64F33}"/>
          </ac:picMkLst>
        </pc:picChg>
        <pc:picChg chg="add mod">
          <ac:chgData name="2062400572@qq.com" userId="e3dd7486789d7804" providerId="LiveId" clId="{4520D62F-576A-40A1-9D66-5E9F419F25B8}" dt="2023-03-11T05:28:30.379" v="790" actId="1076"/>
          <ac:picMkLst>
            <pc:docMk/>
            <pc:sldMk cId="2495824493" sldId="318"/>
            <ac:picMk id="13" creationId="{1913F58B-ECE6-6D4C-5BBF-F14F7D961DAB}"/>
          </ac:picMkLst>
        </pc:picChg>
        <pc:picChg chg="del">
          <ac:chgData name="2062400572@qq.com" userId="e3dd7486789d7804" providerId="LiveId" clId="{4520D62F-576A-40A1-9D66-5E9F419F25B8}" dt="2023-03-11T04:45:40.356" v="215" actId="478"/>
          <ac:picMkLst>
            <pc:docMk/>
            <pc:sldMk cId="2495824493" sldId="318"/>
            <ac:picMk id="13" creationId="{32FCF2C8-38AF-5D89-996B-24F32CEBF1D3}"/>
          </ac:picMkLst>
        </pc:picChg>
        <pc:picChg chg="add mod">
          <ac:chgData name="2062400572@qq.com" userId="e3dd7486789d7804" providerId="LiveId" clId="{4520D62F-576A-40A1-9D66-5E9F419F25B8}" dt="2023-03-11T05:28:18.850" v="787" actId="1076"/>
          <ac:picMkLst>
            <pc:docMk/>
            <pc:sldMk cId="2495824493" sldId="318"/>
            <ac:picMk id="14" creationId="{D205B75F-9CDC-94BE-5255-40B78A62044F}"/>
          </ac:picMkLst>
        </pc:picChg>
        <pc:picChg chg="del">
          <ac:chgData name="2062400572@qq.com" userId="e3dd7486789d7804" providerId="LiveId" clId="{4520D62F-576A-40A1-9D66-5E9F419F25B8}" dt="2023-03-11T04:45:39.299" v="214" actId="478"/>
          <ac:picMkLst>
            <pc:docMk/>
            <pc:sldMk cId="2495824493" sldId="318"/>
            <ac:picMk id="15" creationId="{06765CE8-0AE7-9256-04BE-BA9D07BE2D3E}"/>
          </ac:picMkLst>
        </pc:picChg>
        <pc:picChg chg="add mod">
          <ac:chgData name="2062400572@qq.com" userId="e3dd7486789d7804" providerId="LiveId" clId="{4520D62F-576A-40A1-9D66-5E9F419F25B8}" dt="2023-03-11T05:43:47.766" v="794" actId="14100"/>
          <ac:picMkLst>
            <pc:docMk/>
            <pc:sldMk cId="2495824493" sldId="318"/>
            <ac:picMk id="15" creationId="{89F734F7-C083-8C47-1432-3F6BB2F0AEFF}"/>
          </ac:picMkLst>
        </pc:picChg>
        <pc:picChg chg="add del mod">
          <ac:chgData name="2062400572@qq.com" userId="e3dd7486789d7804" providerId="LiveId" clId="{4520D62F-576A-40A1-9D66-5E9F419F25B8}" dt="2023-03-11T05:55:51.299" v="814" actId="478"/>
          <ac:picMkLst>
            <pc:docMk/>
            <pc:sldMk cId="2495824493" sldId="318"/>
            <ac:picMk id="17" creationId="{8A078FD7-5432-E113-C0E2-C08B08FD0ACE}"/>
          </ac:picMkLst>
        </pc:picChg>
        <pc:picChg chg="add del mod">
          <ac:chgData name="2062400572@qq.com" userId="e3dd7486789d7804" providerId="LiveId" clId="{4520D62F-576A-40A1-9D66-5E9F419F25B8}" dt="2023-03-11T06:01:48.330" v="823" actId="478"/>
          <ac:picMkLst>
            <pc:docMk/>
            <pc:sldMk cId="2495824493" sldId="318"/>
            <ac:picMk id="19" creationId="{2428DD0C-0BD3-5980-AD36-7CD7ADEB12BD}"/>
          </ac:picMkLst>
        </pc:picChg>
        <pc:picChg chg="del">
          <ac:chgData name="2062400572@qq.com" userId="e3dd7486789d7804" providerId="LiveId" clId="{4520D62F-576A-40A1-9D66-5E9F419F25B8}" dt="2023-03-11T04:45:46.197" v="221" actId="478"/>
          <ac:picMkLst>
            <pc:docMk/>
            <pc:sldMk cId="2495824493" sldId="318"/>
            <ac:picMk id="19" creationId="{28D83AFB-9305-1A63-FB5B-AC44726C28A0}"/>
          </ac:picMkLst>
        </pc:picChg>
        <pc:picChg chg="add del mod">
          <ac:chgData name="2062400572@qq.com" userId="e3dd7486789d7804" providerId="LiveId" clId="{4520D62F-576A-40A1-9D66-5E9F419F25B8}" dt="2023-03-11T06:01:51.479" v="825" actId="478"/>
          <ac:picMkLst>
            <pc:docMk/>
            <pc:sldMk cId="2495824493" sldId="318"/>
            <ac:picMk id="21" creationId="{486F23FC-9C4E-D9A2-B4E4-206DDCD45746}"/>
          </ac:picMkLst>
        </pc:picChg>
        <pc:picChg chg="del">
          <ac:chgData name="2062400572@qq.com" userId="e3dd7486789d7804" providerId="LiveId" clId="{4520D62F-576A-40A1-9D66-5E9F419F25B8}" dt="2023-03-11T04:45:45.582" v="220" actId="478"/>
          <ac:picMkLst>
            <pc:docMk/>
            <pc:sldMk cId="2495824493" sldId="318"/>
            <ac:picMk id="21" creationId="{C0427396-E254-8B56-C54D-7D746D97BBC5}"/>
          </ac:picMkLst>
        </pc:picChg>
        <pc:picChg chg="del">
          <ac:chgData name="2062400572@qq.com" userId="e3dd7486789d7804" providerId="LiveId" clId="{4520D62F-576A-40A1-9D66-5E9F419F25B8}" dt="2023-03-11T04:45:45.007" v="219" actId="478"/>
          <ac:picMkLst>
            <pc:docMk/>
            <pc:sldMk cId="2495824493" sldId="318"/>
            <ac:picMk id="23" creationId="{7F9755D2-94F9-39F1-D97B-EB7363E45B99}"/>
          </ac:picMkLst>
        </pc:picChg>
        <pc:picChg chg="add del mod">
          <ac:chgData name="2062400572@qq.com" userId="e3dd7486789d7804" providerId="LiveId" clId="{4520D62F-576A-40A1-9D66-5E9F419F25B8}" dt="2023-03-11T05:57:57.240" v="817"/>
          <ac:picMkLst>
            <pc:docMk/>
            <pc:sldMk cId="2495824493" sldId="318"/>
            <ac:picMk id="23" creationId="{880728CD-96BB-BED8-7030-1AE8F158F1CE}"/>
          </ac:picMkLst>
        </pc:picChg>
        <pc:picChg chg="add del mod">
          <ac:chgData name="2062400572@qq.com" userId="e3dd7486789d7804" providerId="LiveId" clId="{4520D62F-576A-40A1-9D66-5E9F419F25B8}" dt="2023-03-11T06:05:55.165" v="847" actId="478"/>
          <ac:picMkLst>
            <pc:docMk/>
            <pc:sldMk cId="2495824493" sldId="318"/>
            <ac:picMk id="26" creationId="{856BB056-C64E-757B-F9F1-A19BB9366D11}"/>
          </ac:picMkLst>
        </pc:picChg>
        <pc:picChg chg="add del mod">
          <ac:chgData name="2062400572@qq.com" userId="e3dd7486789d7804" providerId="LiveId" clId="{4520D62F-576A-40A1-9D66-5E9F419F25B8}" dt="2023-03-11T06:02:55.602" v="835" actId="478"/>
          <ac:picMkLst>
            <pc:docMk/>
            <pc:sldMk cId="2495824493" sldId="318"/>
            <ac:picMk id="30" creationId="{84C7E34A-CB0E-98E9-9AFC-6D976EFBB00D}"/>
          </ac:picMkLst>
        </pc:picChg>
        <pc:picChg chg="add del mod">
          <ac:chgData name="2062400572@qq.com" userId="e3dd7486789d7804" providerId="LiveId" clId="{4520D62F-576A-40A1-9D66-5E9F419F25B8}" dt="2023-03-11T06:10:11.156" v="1020" actId="478"/>
          <ac:picMkLst>
            <pc:docMk/>
            <pc:sldMk cId="2495824493" sldId="318"/>
            <ac:picMk id="32" creationId="{EE85BDD1-65D0-7A05-D6F3-86BEEED6304D}"/>
          </ac:picMkLst>
        </pc:picChg>
        <pc:picChg chg="add del mod">
          <ac:chgData name="2062400572@qq.com" userId="e3dd7486789d7804" providerId="LiveId" clId="{4520D62F-576A-40A1-9D66-5E9F419F25B8}" dt="2023-03-11T06:11:01.474" v="1026" actId="478"/>
          <ac:picMkLst>
            <pc:docMk/>
            <pc:sldMk cId="2495824493" sldId="318"/>
            <ac:picMk id="34" creationId="{5C904FEA-F281-7F4F-1602-225DCCBCFB37}"/>
          </ac:picMkLst>
        </pc:picChg>
        <pc:picChg chg="add mod ord">
          <ac:chgData name="2062400572@qq.com" userId="e3dd7486789d7804" providerId="LiveId" clId="{4520D62F-576A-40A1-9D66-5E9F419F25B8}" dt="2023-03-11T06:30:05.121" v="1074" actId="1076"/>
          <ac:picMkLst>
            <pc:docMk/>
            <pc:sldMk cId="2495824493" sldId="318"/>
            <ac:picMk id="36" creationId="{863B1088-76DD-901D-9778-A89C830118C9}"/>
          </ac:picMkLst>
        </pc:picChg>
        <pc:picChg chg="add mod">
          <ac:chgData name="2062400572@qq.com" userId="e3dd7486789d7804" providerId="LiveId" clId="{4520D62F-576A-40A1-9D66-5E9F419F25B8}" dt="2023-03-11T06:29:04.685" v="1065" actId="1076"/>
          <ac:picMkLst>
            <pc:docMk/>
            <pc:sldMk cId="2495824493" sldId="318"/>
            <ac:picMk id="38" creationId="{58B311EA-4051-2113-DCF3-70190FAD5D86}"/>
          </ac:picMkLst>
        </pc:picChg>
        <pc:picChg chg="add mod">
          <ac:chgData name="2062400572@qq.com" userId="e3dd7486789d7804" providerId="LiveId" clId="{4520D62F-576A-40A1-9D66-5E9F419F25B8}" dt="2023-03-11T06:25:52.778" v="1045" actId="1076"/>
          <ac:picMkLst>
            <pc:docMk/>
            <pc:sldMk cId="2495824493" sldId="318"/>
            <ac:picMk id="41" creationId="{63B46492-C52D-0D30-DA68-982E58D7F39E}"/>
          </ac:picMkLst>
        </pc:picChg>
        <pc:picChg chg="add del mod">
          <ac:chgData name="2062400572@qq.com" userId="e3dd7486789d7804" providerId="LiveId" clId="{4520D62F-576A-40A1-9D66-5E9F419F25B8}" dt="2023-03-11T06:28:28.519" v="1050" actId="478"/>
          <ac:picMkLst>
            <pc:docMk/>
            <pc:sldMk cId="2495824493" sldId="318"/>
            <ac:picMk id="43" creationId="{1D647D56-291C-C4EB-35F4-61976127C74E}"/>
          </ac:picMkLst>
        </pc:picChg>
        <pc:picChg chg="add mod">
          <ac:chgData name="2062400572@qq.com" userId="e3dd7486789d7804" providerId="LiveId" clId="{4520D62F-576A-40A1-9D66-5E9F419F25B8}" dt="2023-03-11T06:29:13.731" v="1068" actId="1036"/>
          <ac:picMkLst>
            <pc:docMk/>
            <pc:sldMk cId="2495824493" sldId="318"/>
            <ac:picMk id="45" creationId="{C672B6BF-D855-70F0-C345-7F1DEB2BDFC5}"/>
          </ac:picMkLst>
        </pc:picChg>
      </pc:sldChg>
      <pc:sldChg chg="addSp delSp modSp add del mod">
        <pc:chgData name="2062400572@qq.com" userId="e3dd7486789d7804" providerId="LiveId" clId="{4520D62F-576A-40A1-9D66-5E9F419F25B8}" dt="2023-03-11T04:48:05.617" v="304" actId="47"/>
        <pc:sldMkLst>
          <pc:docMk/>
          <pc:sldMk cId="3935676258" sldId="319"/>
        </pc:sldMkLst>
        <pc:picChg chg="add mod">
          <ac:chgData name="2062400572@qq.com" userId="e3dd7486789d7804" providerId="LiveId" clId="{4520D62F-576A-40A1-9D66-5E9F419F25B8}" dt="2023-03-11T04:46:31.046" v="231"/>
          <ac:picMkLst>
            <pc:docMk/>
            <pc:sldMk cId="3935676258" sldId="319"/>
            <ac:picMk id="2" creationId="{666D68A1-F98C-99EE-A46C-F863C4BF49CF}"/>
          </ac:picMkLst>
        </pc:picChg>
        <pc:picChg chg="del">
          <ac:chgData name="2062400572@qq.com" userId="e3dd7486789d7804" providerId="LiveId" clId="{4520D62F-576A-40A1-9D66-5E9F419F25B8}" dt="2023-03-11T04:46:30.818" v="230" actId="478"/>
          <ac:picMkLst>
            <pc:docMk/>
            <pc:sldMk cId="3935676258" sldId="319"/>
            <ac:picMk id="3" creationId="{BE0576C9-1EA5-F264-D48E-305AE4C26FD4}"/>
          </ac:picMkLst>
        </pc:picChg>
      </pc:sldChg>
      <pc:sldChg chg="addSp delSp modSp add mod setBg modAnim modNotesTx">
        <pc:chgData name="2062400572@qq.com" userId="e3dd7486789d7804" providerId="LiveId" clId="{4520D62F-576A-40A1-9D66-5E9F419F25B8}" dt="2023-03-11T06:44:21.697" v="2690" actId="20577"/>
        <pc:sldMkLst>
          <pc:docMk/>
          <pc:sldMk cId="157259388" sldId="320"/>
        </pc:sldMkLst>
        <pc:spChg chg="del">
          <ac:chgData name="2062400572@qq.com" userId="e3dd7486789d7804" providerId="LiveId" clId="{4520D62F-576A-40A1-9D66-5E9F419F25B8}" dt="2023-03-11T04:48:52.402" v="353" actId="478"/>
          <ac:spMkLst>
            <pc:docMk/>
            <pc:sldMk cId="157259388" sldId="320"/>
            <ac:spMk id="4" creationId="{B76BAF96-BEF6-0DB4-A0A0-CCCCAC6A4CEA}"/>
          </ac:spMkLst>
        </pc:spChg>
        <pc:spChg chg="mod">
          <ac:chgData name="2062400572@qq.com" userId="e3dd7486789d7804" providerId="LiveId" clId="{4520D62F-576A-40A1-9D66-5E9F419F25B8}" dt="2023-03-11T06:44:21.697" v="2690" actId="20577"/>
          <ac:spMkLst>
            <pc:docMk/>
            <pc:sldMk cId="157259388" sldId="320"/>
            <ac:spMk id="5" creationId="{ED5043F4-630C-47A1-A535-970EDE862C3E}"/>
          </ac:spMkLst>
        </pc:spChg>
        <pc:spChg chg="add del mod">
          <ac:chgData name="2062400572@qq.com" userId="e3dd7486789d7804" providerId="LiveId" clId="{4520D62F-576A-40A1-9D66-5E9F419F25B8}" dt="2023-03-11T04:51:49.907" v="485" actId="478"/>
          <ac:spMkLst>
            <pc:docMk/>
            <pc:sldMk cId="157259388" sldId="320"/>
            <ac:spMk id="6" creationId="{BBCE8FBA-B8F4-1AA2-ECBF-3D68DE61064E}"/>
          </ac:spMkLst>
        </pc:spChg>
        <pc:spChg chg="del mod">
          <ac:chgData name="2062400572@qq.com" userId="e3dd7486789d7804" providerId="LiveId" clId="{4520D62F-576A-40A1-9D66-5E9F419F25B8}" dt="2023-03-11T06:31:10.889" v="1075" actId="478"/>
          <ac:spMkLst>
            <pc:docMk/>
            <pc:sldMk cId="157259388" sldId="320"/>
            <ac:spMk id="24" creationId="{7B8B6002-D939-7036-18FE-7E7FF4D0619F}"/>
          </ac:spMkLst>
        </pc:spChg>
        <pc:picChg chg="add mod">
          <ac:chgData name="2062400572@qq.com" userId="e3dd7486789d7804" providerId="LiveId" clId="{4520D62F-576A-40A1-9D66-5E9F419F25B8}" dt="2023-03-11T06:31:39.262" v="1081" actId="1076"/>
          <ac:picMkLst>
            <pc:docMk/>
            <pc:sldMk cId="157259388" sldId="320"/>
            <ac:picMk id="2" creationId="{0086A36F-4700-FA46-26E9-0DED152F0BC5}"/>
          </ac:picMkLst>
        </pc:picChg>
        <pc:picChg chg="del">
          <ac:chgData name="2062400572@qq.com" userId="e3dd7486789d7804" providerId="LiveId" clId="{4520D62F-576A-40A1-9D66-5E9F419F25B8}" dt="2023-03-11T06:31:22.545" v="1077" actId="478"/>
          <ac:picMkLst>
            <pc:docMk/>
            <pc:sldMk cId="157259388" sldId="320"/>
            <ac:picMk id="3" creationId="{28AAE0C5-ED67-9945-9BAB-935C442FAA5E}"/>
          </ac:picMkLst>
        </pc:picChg>
      </pc:sldChg>
      <pc:sldChg chg="addSp delSp modSp add mod setBg delAnim modNotesTx">
        <pc:chgData name="2062400572@qq.com" userId="e3dd7486789d7804" providerId="LiveId" clId="{4520D62F-576A-40A1-9D66-5E9F419F25B8}" dt="2023-03-11T07:34:54.438" v="6353" actId="20577"/>
        <pc:sldMkLst>
          <pc:docMk/>
          <pc:sldMk cId="3529828902" sldId="321"/>
        </pc:sldMkLst>
        <pc:spChg chg="add del mod">
          <ac:chgData name="2062400572@qq.com" userId="e3dd7486789d7804" providerId="LiveId" clId="{4520D62F-576A-40A1-9D66-5E9F419F25B8}" dt="2023-03-11T06:48:41.241" v="3026" actId="478"/>
          <ac:spMkLst>
            <pc:docMk/>
            <pc:sldMk cId="3529828902" sldId="321"/>
            <ac:spMk id="3" creationId="{E01D6580-77AF-A7D2-338A-B6F1AEEB0234}"/>
          </ac:spMkLst>
        </pc:spChg>
        <pc:spChg chg="add mod">
          <ac:chgData name="2062400572@qq.com" userId="e3dd7486789d7804" providerId="LiveId" clId="{4520D62F-576A-40A1-9D66-5E9F419F25B8}" dt="2023-03-11T07:28:42.401" v="5700" actId="20577"/>
          <ac:spMkLst>
            <pc:docMk/>
            <pc:sldMk cId="3529828902" sldId="321"/>
            <ac:spMk id="4" creationId="{AC79D8D0-19AE-4AFA-2288-0E22A8E64334}"/>
          </ac:spMkLst>
        </pc:spChg>
        <pc:spChg chg="mod">
          <ac:chgData name="2062400572@qq.com" userId="e3dd7486789d7804" providerId="LiveId" clId="{4520D62F-576A-40A1-9D66-5E9F419F25B8}" dt="2023-03-11T07:20:49.002" v="5543" actId="27636"/>
          <ac:spMkLst>
            <pc:docMk/>
            <pc:sldMk cId="3529828902" sldId="321"/>
            <ac:spMk id="5" creationId="{ED5043F4-630C-47A1-A535-970EDE862C3E}"/>
          </ac:spMkLst>
        </pc:spChg>
        <pc:spChg chg="add mod">
          <ac:chgData name="2062400572@qq.com" userId="e3dd7486789d7804" providerId="LiveId" clId="{4520D62F-576A-40A1-9D66-5E9F419F25B8}" dt="2023-03-11T07:28:21.944" v="5690" actId="1076"/>
          <ac:spMkLst>
            <pc:docMk/>
            <pc:sldMk cId="3529828902" sldId="321"/>
            <ac:spMk id="6" creationId="{81F20AEB-51D1-5742-5E90-71769BA37040}"/>
          </ac:spMkLst>
        </pc:spChg>
        <pc:spChg chg="add mod">
          <ac:chgData name="2062400572@qq.com" userId="e3dd7486789d7804" providerId="LiveId" clId="{4520D62F-576A-40A1-9D66-5E9F419F25B8}" dt="2023-03-11T07:34:54.438" v="6353" actId="20577"/>
          <ac:spMkLst>
            <pc:docMk/>
            <pc:sldMk cId="3529828902" sldId="321"/>
            <ac:spMk id="7" creationId="{E52B268C-9E21-671B-4122-4143D2E8AA70}"/>
          </ac:spMkLst>
        </pc:spChg>
        <pc:spChg chg="mod">
          <ac:chgData name="2062400572@qq.com" userId="e3dd7486789d7804" providerId="LiveId" clId="{4520D62F-576A-40A1-9D66-5E9F419F25B8}" dt="2023-03-11T06:48:39.095" v="3025" actId="20577"/>
          <ac:spMkLst>
            <pc:docMk/>
            <pc:sldMk cId="3529828902" sldId="321"/>
            <ac:spMk id="9" creationId="{1BB67684-3928-4568-F35D-7F34D71426BE}"/>
          </ac:spMkLst>
        </pc:spChg>
        <pc:picChg chg="del">
          <ac:chgData name="2062400572@qq.com" userId="e3dd7486789d7804" providerId="LiveId" clId="{4520D62F-576A-40A1-9D66-5E9F419F25B8}" dt="2023-03-11T06:46:35.914" v="2762" actId="478"/>
          <ac:picMkLst>
            <pc:docMk/>
            <pc:sldMk cId="3529828902" sldId="321"/>
            <ac:picMk id="2" creationId="{0086A36F-4700-FA46-26E9-0DED152F0BC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尊敬的评委老师们，大家好：今天非常荣幸向各位老师汇报我们的国家级申报项目 </a:t>
            </a:r>
            <a:r>
              <a:rPr lang="en-US" altLang="zh-CN" dirty="0"/>
              <a:t>– </a:t>
            </a:r>
            <a:r>
              <a:rPr lang="zh-CN" altLang="en-US" dirty="0"/>
              <a:t>一款基于</a:t>
            </a:r>
            <a:r>
              <a:rPr lang="en-US" altLang="zh-CN" dirty="0"/>
              <a:t>OFDM</a:t>
            </a:r>
            <a:r>
              <a:rPr lang="zh-CN" altLang="en-US" dirty="0"/>
              <a:t>的通信感知一体化系统设计。</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通信感知一体化，是采用同一套设备、同一张网络实现通信和感知两种业务，一方面避免通信网感知网同时存在造成的资源浪费，另一方面打破目前通信和感知信息无法互通的壁垒。</a:t>
            </a:r>
            <a:endParaRPr lang="en-US" altLang="zh-CN" dirty="0"/>
          </a:p>
          <a:p>
            <a:pPr marL="0" lvl="0" indent="0" algn="l" rtl="0">
              <a:spcBef>
                <a:spcPts val="0"/>
              </a:spcBef>
              <a:spcAft>
                <a:spcPts val="0"/>
              </a:spcAft>
              <a:buNone/>
            </a:pPr>
            <a:r>
              <a:rPr lang="zh-CN" altLang="en-US" dirty="0"/>
              <a:t>下一代无线网络 </a:t>
            </a:r>
            <a:r>
              <a:rPr lang="en-US" altLang="zh-CN" dirty="0"/>
              <a:t>– 6G</a:t>
            </a:r>
            <a:r>
              <a:rPr lang="zh-CN" altLang="en-US" dirty="0"/>
              <a:t>技术已被设想为通信感知一体化的关键推动因素。</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许多新兴应用，例如互联智能、智慧城市和工业、互联车辆、远程医疗等都需要高质量的无线连接以及高精度的强大传感能力，可以预见，未来的网络将超越传统通信，传感也将发挥比以往任何时候更重要的作用，提供可以用来测量和成像周围环境网络的传感功能，以及从环境中收集传感数据的能力，将通信与感知深度融合，被视为在未来的</a:t>
            </a:r>
            <a:r>
              <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rPr>
              <a:t>6G</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智慧城市中学习和构建智能的推动因素。</a:t>
            </a:r>
            <a:endPar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lvl="0" indent="0" algn="l" rtl="0">
              <a:spcBef>
                <a:spcPts val="0"/>
              </a:spcBef>
              <a:spcAft>
                <a:spcPts val="0"/>
              </a:spcAft>
              <a:buNone/>
            </a:pP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我国为此专门成立了中国信通院</a:t>
            </a:r>
            <a:r>
              <a:rPr lang="en-US" altLang="zh-CN" sz="1100" dirty="0">
                <a:effectLst/>
                <a:latin typeface="Times New Roman" panose="02020603050405020304" pitchFamily="18" charset="0"/>
                <a:ea typeface="等线" panose="02010600030101010101" pitchFamily="2" charset="-122"/>
              </a:rPr>
              <a:t>IMT2030 (6G) </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推进组，分别于</a:t>
            </a:r>
            <a:r>
              <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rPr>
              <a:t>2021</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年</a:t>
            </a:r>
            <a:r>
              <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rPr>
              <a:t>6</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月和</a:t>
            </a:r>
            <a:r>
              <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rPr>
              <a:t>9</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月发布了</a:t>
            </a:r>
            <a:r>
              <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100" dirty="0">
                <a:effectLst/>
                <a:latin typeface="Times New Roman" panose="02020603050405020304" pitchFamily="18" charset="0"/>
                <a:ea typeface="等线" panose="02010600030101010101" pitchFamily="2" charset="-122"/>
              </a:rPr>
              <a:t>6G</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总体愿景与潜在关键技术白皮书</a:t>
            </a:r>
            <a:r>
              <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通信感知一体化技术研究报告</a:t>
            </a:r>
            <a:r>
              <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en-US" sz="1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lvl="0" indent="0" algn="l" rtl="0">
              <a:spcBef>
                <a:spcPts val="0"/>
              </a:spcBef>
              <a:spcAft>
                <a:spcPts val="0"/>
              </a:spcAft>
              <a:buNone/>
            </a:pPr>
            <a:r>
              <a:rPr lang="zh-CN" altLang="en-US" sz="1100" kern="100" dirty="0">
                <a:effectLst/>
                <a:latin typeface="Times New Roman" panose="02020603050405020304" pitchFamily="18" charset="0"/>
                <a:ea typeface="等线" panose="02010600030101010101" pitchFamily="2" charset="-122"/>
                <a:cs typeface="Times New Roman" panose="02020603050405020304" pitchFamily="18" charset="0"/>
              </a:rPr>
              <a:t>为什么要把通信感知协同一体化呢？</a:t>
            </a:r>
            <a:r>
              <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在早期，通信感知完全分离设计，这主要是</a:t>
            </a:r>
            <a:r>
              <a:rPr lang="zh-CN" altLang="en-US" sz="1100" kern="100" dirty="0">
                <a:effectLst/>
                <a:latin typeface="Times New Roman" panose="02020603050405020304" pitchFamily="18" charset="0"/>
                <a:ea typeface="等线" panose="02010600030101010101" pitchFamily="2" charset="-122"/>
                <a:cs typeface="Times New Roman" panose="02020603050405020304" pitchFamily="18" charset="0"/>
              </a:rPr>
              <a:t>由于通信和感知的需求存在较大差异。</a:t>
            </a:r>
            <a:r>
              <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但是，随着不断提升的通信吞吐量需求，大规模天线</a:t>
            </a:r>
            <a:r>
              <a:rPr lang="zh-CN" altLang="en-US" sz="1100" kern="100" dirty="0">
                <a:effectLst/>
                <a:latin typeface="Times New Roman" panose="02020603050405020304" pitchFamily="18" charset="0"/>
                <a:ea typeface="等线" panose="02010600030101010101" pitchFamily="2" charset="-122"/>
                <a:cs typeface="Times New Roman" panose="02020603050405020304" pitchFamily="18" charset="0"/>
              </a:rPr>
              <a:t>部署与智能化天线阵列逐渐成为下一代通感融合技术的热门：</a:t>
            </a:r>
            <a:r>
              <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一方面提高了通信</a:t>
            </a:r>
            <a:r>
              <a:rPr lang="zh-CN" altLang="en-US" sz="1100" kern="100" dirty="0">
                <a:effectLst/>
                <a:latin typeface="Times New Roman" panose="02020603050405020304" pitchFamily="18" charset="0"/>
                <a:ea typeface="等线" panose="02010600030101010101" pitchFamily="2" charset="-122"/>
                <a:cs typeface="Times New Roman" panose="02020603050405020304" pitchFamily="18" charset="0"/>
              </a:rPr>
              <a:t>容量，</a:t>
            </a:r>
            <a:r>
              <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另一方面也显著提高</a:t>
            </a:r>
            <a:r>
              <a:rPr lang="zh-CN" altLang="en-US" sz="1100" kern="100" dirty="0">
                <a:effectLst/>
                <a:latin typeface="Times New Roman" panose="02020603050405020304" pitchFamily="18" charset="0"/>
                <a:ea typeface="等线" panose="02010600030101010101" pitchFamily="2" charset="-122"/>
                <a:cs typeface="Times New Roman" panose="02020603050405020304" pitchFamily="18" charset="0"/>
              </a:rPr>
              <a:t>了雷达</a:t>
            </a:r>
            <a:r>
              <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更精准地感知更多目标或绘制复杂环境地图的能力</a:t>
            </a:r>
            <a:r>
              <a:rPr lang="zh-CN" altLang="en-US" sz="11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1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我们的项目</a:t>
            </a:r>
            <a:r>
              <a:rPr lang="zh-CN" altLang="en-US" sz="1100" kern="100" dirty="0">
                <a:effectLst/>
                <a:latin typeface="Times New Roman" panose="02020603050405020304" pitchFamily="18" charset="0"/>
                <a:ea typeface="等线" panose="02010600030101010101" pitchFamily="2" charset="-122"/>
                <a:cs typeface="Times New Roman" panose="02020603050405020304" pitchFamily="18" charset="0"/>
              </a:rPr>
              <a:t>正是在</a:t>
            </a:r>
            <a:r>
              <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通</a:t>
            </a:r>
            <a:r>
              <a:rPr lang="zh-CN" altLang="zh-CN" sz="1100" kern="100">
                <a:effectLst/>
                <a:latin typeface="Times New Roman" panose="02020603050405020304" pitchFamily="18" charset="0"/>
                <a:ea typeface="等线" panose="02010600030101010101" pitchFamily="2" charset="-122"/>
                <a:cs typeface="Times New Roman" panose="02020603050405020304" pitchFamily="18" charset="0"/>
              </a:rPr>
              <a:t>感融合</a:t>
            </a:r>
            <a:r>
              <a:rPr lang="zh-CN" altLang="en-US" sz="1100" kern="100">
                <a:effectLst/>
                <a:latin typeface="Times New Roman" panose="02020603050405020304" pitchFamily="18" charset="0"/>
                <a:ea typeface="等线" panose="02010600030101010101" pitchFamily="2" charset="-122"/>
                <a:cs typeface="Times New Roman" panose="02020603050405020304" pitchFamily="18" charset="0"/>
              </a:rPr>
              <a:t>的需求下</a:t>
            </a:r>
            <a:r>
              <a:rPr lang="zh-CN" altLang="zh-CN" sz="1100" kern="10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为解决</a:t>
            </a:r>
            <a:r>
              <a:rPr lang="en-US"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6G</a:t>
            </a:r>
            <a:r>
              <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rPr>
              <a:t>时代通感融合高效能通信和高精度感知的较优化技术路线提供了可能。</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9418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我们的项目是在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Pluto-SDR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平台上展示的一种可行的通感融合方案。首先，我们选用的设备是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Pluto-SDR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，如左图所示。接着，我们分别在该设备上实现了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OFDM</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信号的收发，即通信部分；以及多普勒雷达的检测，即感知部分。通信部分通过编写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MATLAB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代码并成功运行，得到信号的星座图，如中间图所示；雷达部分通过在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Ubuntu</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系统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GNURadio</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软件下模块化编程并成功运行，实际中可以听到多普勒雷达的声音，如右图所示。</a:t>
            </a:r>
            <a:endParaRPr lang="en-US" altLang="zh-CN" sz="1800" b="0" dirty="0">
              <a:solidFill>
                <a:srgbClr val="FF0000"/>
              </a:solidFill>
            </a:endParaRPr>
          </a:p>
        </p:txBody>
      </p:sp>
    </p:spTree>
    <p:extLst>
      <p:ext uri="{BB962C8B-B14F-4D97-AF65-F5344CB8AC3E}">
        <p14:creationId xmlns:p14="http://schemas.microsoft.com/office/powerpoint/2010/main" val="4209459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通信部分的代码、以及过程文档在上方展示；雷达部分的编程模块、过程文档在下方展示。整个过程，</a:t>
            </a:r>
            <a:r>
              <a:rPr lang="zh-CN" altLang="en-US" sz="1800" b="0" dirty="0">
                <a:solidFill>
                  <a:srgbClr val="FF0000"/>
                </a:solidFill>
              </a:rPr>
              <a:t>留存有过程文档逾</a:t>
            </a:r>
            <a:r>
              <a:rPr lang="en-US" altLang="zh-CN" sz="1800" b="0" dirty="0">
                <a:solidFill>
                  <a:srgbClr val="FF0000"/>
                </a:solidFill>
              </a:rPr>
              <a:t>70</a:t>
            </a:r>
            <a:r>
              <a:rPr lang="zh-CN" altLang="en-US" sz="1800" b="0" dirty="0">
                <a:solidFill>
                  <a:srgbClr val="FF0000"/>
                </a:solidFill>
              </a:rPr>
              <a:t>页，有效字数超</a:t>
            </a:r>
            <a:r>
              <a:rPr lang="en-US" altLang="zh-CN" sz="1800" b="0" dirty="0">
                <a:solidFill>
                  <a:srgbClr val="FF0000"/>
                </a:solidFill>
              </a:rPr>
              <a:t>1.3w</a:t>
            </a:r>
            <a:r>
              <a:rPr lang="zh-CN" altLang="en-US" sz="1800" b="0" dirty="0">
                <a:solidFill>
                  <a:srgbClr val="FF0000"/>
                </a:solidFill>
              </a:rPr>
              <a:t>字，录制视频</a:t>
            </a:r>
            <a:r>
              <a:rPr lang="en-US" altLang="zh-CN" sz="1800" b="0" dirty="0">
                <a:solidFill>
                  <a:srgbClr val="FF0000"/>
                </a:solidFill>
              </a:rPr>
              <a:t>3</a:t>
            </a:r>
            <a:r>
              <a:rPr lang="zh-CN" altLang="en-US" sz="1800" b="0" dirty="0">
                <a:solidFill>
                  <a:srgbClr val="FF0000"/>
                </a:solidFill>
              </a:rPr>
              <a:t>段。</a:t>
            </a:r>
            <a:endParaRPr lang="en-US" altLang="zh-CN" sz="1800" b="0" dirty="0">
              <a:solidFill>
                <a:srgbClr val="FF0000"/>
              </a:solidFill>
            </a:endParaRPr>
          </a:p>
        </p:txBody>
      </p:sp>
    </p:spTree>
    <p:extLst>
      <p:ext uri="{BB962C8B-B14F-4D97-AF65-F5344CB8AC3E}">
        <p14:creationId xmlns:p14="http://schemas.microsoft.com/office/powerpoint/2010/main" val="3237484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在分别实现了通信部分和感知部分后，我们成功将通信感知两部分一体化，在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Pluto-SDR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平台上同时实现通信和感知的功能。展示视频如上：</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0962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在完成基于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OFDM</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的通信感知一体化系统设计后，由于通信感知一体化系统对通感资源的分配是固定的，因此我们开展了算法设计，研究无人机网络中基于深度强化学习的通感资源分配方法，并撰写了专利初稿，计划于近期投出。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1010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2021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月份我们已经完成了诸多工作，从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2023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月份之后，我们也将继续推进研究。</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感谢您的耐心聆听，敬请批评指正。谢谢！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2006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andara"/>
              <a:buNone/>
              <a:defRPr sz="2800">
                <a:solidFill>
                  <a:schemeClr val="dk1"/>
                </a:solidFill>
                <a:latin typeface="Candara"/>
                <a:ea typeface="Candara"/>
                <a:cs typeface="Candara"/>
                <a:sym typeface="Canda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andara"/>
              <a:buChar char="●"/>
              <a:defRPr sz="1800">
                <a:solidFill>
                  <a:schemeClr val="dk2"/>
                </a:solidFill>
                <a:latin typeface="Candara"/>
                <a:ea typeface="Candara"/>
                <a:cs typeface="Candara"/>
                <a:sym typeface="Candara"/>
              </a:defRPr>
            </a:lvl1pPr>
            <a:lvl2pPr marL="914400" lvl="1"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2pPr>
            <a:lvl3pPr marL="1371600" lvl="2"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3pPr>
            <a:lvl4pPr marL="1828800" lvl="3"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4pPr>
            <a:lvl5pPr marL="2286000" lvl="4"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5pPr>
            <a:lvl6pPr marL="2743200" lvl="5"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6pPr>
            <a:lvl7pPr marL="3200400" lvl="6"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7pPr>
            <a:lvl8pPr marL="3657600" lvl="7"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8pPr>
            <a:lvl9pPr marL="4114800" lvl="8"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gif"/><Relationship Id="rId5" Type="http://schemas.openxmlformats.org/officeDocument/2006/relationships/image" Target="../media/image13.gif"/><Relationship Id="rId10" Type="http://schemas.openxmlformats.org/officeDocument/2006/relationships/image" Target="../media/image18.png"/><Relationship Id="rId4" Type="http://schemas.openxmlformats.org/officeDocument/2006/relationships/image" Target="../media/image12.gif"/><Relationship Id="rId9" Type="http://schemas.openxmlformats.org/officeDocument/2006/relationships/image" Target="../media/image17.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p:nvPr/>
        </p:nvSpPr>
        <p:spPr>
          <a:xfrm>
            <a:off x="1992549" y="1965933"/>
            <a:ext cx="5158800" cy="1009500"/>
          </a:xfrm>
          <a:prstGeom prst="rect">
            <a:avLst/>
          </a:prstGeom>
          <a:noFill/>
          <a:ln>
            <a:noFill/>
          </a:ln>
        </p:spPr>
        <p:txBody>
          <a:bodyPr spcFirstLastPara="1" wrap="square" lIns="91425" tIns="91425" rIns="91425" bIns="91425" anchor="ctr" anchorCtr="0">
            <a:noAutofit/>
          </a:bodyPr>
          <a:lstStyle/>
          <a:p>
            <a:pPr algn="ctr">
              <a:lnSpc>
                <a:spcPct val="150000"/>
              </a:lnSpc>
            </a:pPr>
            <a:r>
              <a:rPr lang="zh-CN" altLang="en-US" sz="1600" dirty="0">
                <a:solidFill>
                  <a:schemeClr val="dk1"/>
                </a:solidFill>
                <a:latin typeface="Candara"/>
                <a:ea typeface="Candara"/>
                <a:cs typeface="Candara"/>
                <a:sym typeface="Candara"/>
              </a:rPr>
              <a:t>大创</a:t>
            </a:r>
            <a:r>
              <a:rPr lang="zh-CN" altLang="en-US" sz="1600">
                <a:solidFill>
                  <a:schemeClr val="dk1"/>
                </a:solidFill>
                <a:latin typeface="Candara"/>
                <a:ea typeface="Candara"/>
                <a:cs typeface="Candara"/>
                <a:sym typeface="Candara"/>
              </a:rPr>
              <a:t>成员：白</a:t>
            </a:r>
            <a:r>
              <a:rPr lang="zh-CN" altLang="en-US" sz="1600" dirty="0">
                <a:solidFill>
                  <a:schemeClr val="dk1"/>
                </a:solidFill>
                <a:latin typeface="Candara"/>
                <a:ea typeface="Candara"/>
                <a:cs typeface="Candara"/>
                <a:sym typeface="Candara"/>
              </a:rPr>
              <a:t>岩浩 葛东旭</a:t>
            </a:r>
            <a:endParaRPr lang="en-US" altLang="zh-CN" sz="1600" dirty="0">
              <a:solidFill>
                <a:schemeClr val="dk1"/>
              </a:solidFill>
              <a:latin typeface="Candara"/>
              <a:ea typeface="Candara"/>
              <a:cs typeface="Candara"/>
              <a:sym typeface="Candara"/>
            </a:endParaRPr>
          </a:p>
          <a:p>
            <a:pPr algn="ctr">
              <a:lnSpc>
                <a:spcPct val="150000"/>
              </a:lnSpc>
            </a:pPr>
            <a:r>
              <a:rPr lang="zh-CN" altLang="en-US" sz="1600" dirty="0">
                <a:solidFill>
                  <a:schemeClr val="dk1"/>
                </a:solidFill>
                <a:latin typeface="Candara"/>
                <a:ea typeface="Candara"/>
                <a:cs typeface="Candara"/>
                <a:sym typeface="Candara"/>
              </a:rPr>
              <a:t>指导教师：李轩衡</a:t>
            </a:r>
            <a:endParaRPr lang="en-US" altLang="zh-CN" sz="1600" dirty="0">
              <a:solidFill>
                <a:schemeClr val="dk1"/>
              </a:solidFill>
              <a:latin typeface="Candara"/>
              <a:ea typeface="Candara"/>
              <a:cs typeface="Candara"/>
              <a:sym typeface="Candara"/>
            </a:endParaRPr>
          </a:p>
        </p:txBody>
      </p:sp>
      <p:sp>
        <p:nvSpPr>
          <p:cNvPr id="56" name="Google Shape;56;p13"/>
          <p:cNvSpPr txBox="1"/>
          <p:nvPr/>
        </p:nvSpPr>
        <p:spPr>
          <a:xfrm>
            <a:off x="-50" y="221600"/>
            <a:ext cx="9144000" cy="152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000" dirty="0">
                <a:solidFill>
                  <a:srgbClr val="0B5394"/>
                </a:solidFill>
                <a:latin typeface="Candara"/>
                <a:ea typeface="Candara"/>
                <a:cs typeface="Candara"/>
                <a:sym typeface="Candara"/>
              </a:rPr>
              <a:t>基于强化学习的智能通感一体化研究</a:t>
            </a:r>
            <a:endParaRPr sz="4000" dirty="0">
              <a:solidFill>
                <a:srgbClr val="0B5394"/>
              </a:solidFill>
              <a:latin typeface="Candara"/>
              <a:ea typeface="Candara"/>
              <a:cs typeface="Candara"/>
              <a:sym typeface="Candara"/>
            </a:endParaRPr>
          </a:p>
        </p:txBody>
      </p:sp>
      <p:sp>
        <p:nvSpPr>
          <p:cNvPr id="58" name="Google Shape;58;p13"/>
          <p:cNvSpPr txBox="1"/>
          <p:nvPr/>
        </p:nvSpPr>
        <p:spPr>
          <a:xfrm>
            <a:off x="2865399" y="4726024"/>
            <a:ext cx="3413100" cy="32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latin typeface="Candara"/>
                <a:ea typeface="Candara"/>
                <a:cs typeface="Candara"/>
                <a:sym typeface="Candara"/>
              </a:rPr>
              <a:t>汇报时间：</a:t>
            </a:r>
            <a:r>
              <a:rPr lang="en-US" altLang="zh-CN" sz="1200" b="1" dirty="0">
                <a:latin typeface="Candara"/>
                <a:ea typeface="Candara"/>
                <a:cs typeface="Candara"/>
                <a:sym typeface="Candara"/>
              </a:rPr>
              <a:t>2023/03/22</a:t>
            </a:r>
            <a:endParaRPr sz="1200" b="1" dirty="0">
              <a:latin typeface="Candara"/>
              <a:ea typeface="Candara"/>
              <a:cs typeface="Candara"/>
              <a:sym typeface="Candara"/>
            </a:endParaRPr>
          </a:p>
        </p:txBody>
      </p:sp>
      <p:pic>
        <p:nvPicPr>
          <p:cNvPr id="4" name="图片 3">
            <a:extLst>
              <a:ext uri="{FF2B5EF4-FFF2-40B4-BE49-F238E27FC236}">
                <a16:creationId xmlns:a16="http://schemas.microsoft.com/office/drawing/2014/main" id="{542408A0-638B-5F51-88F7-1D1A07840639}"/>
              </a:ext>
            </a:extLst>
          </p:cNvPr>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4024294" y="3193966"/>
            <a:ext cx="1095311" cy="14851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4"/>
        <p:cNvGrpSpPr/>
        <p:nvPr/>
      </p:nvGrpSpPr>
      <p:grpSpPr>
        <a:xfrm>
          <a:off x="0" y="0"/>
          <a:ext cx="0" cy="0"/>
          <a:chOff x="0" y="0"/>
          <a:chExt cx="0" cy="0"/>
        </a:xfrm>
      </p:grpSpPr>
      <p:sp>
        <p:nvSpPr>
          <p:cNvPr id="6" name="Google Shape;71;p15">
            <a:extLst>
              <a:ext uri="{FF2B5EF4-FFF2-40B4-BE49-F238E27FC236}">
                <a16:creationId xmlns:a16="http://schemas.microsoft.com/office/drawing/2014/main" id="{B8CA905A-20B7-AC76-F646-97FACFB15FDE}"/>
              </a:ext>
            </a:extLst>
          </p:cNvPr>
          <p:cNvSpPr txBox="1">
            <a:spLocks/>
          </p:cNvSpPr>
          <p:nvPr/>
        </p:nvSpPr>
        <p:spPr>
          <a:xfrm>
            <a:off x="206581" y="4534855"/>
            <a:ext cx="296037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1pPr>
            <a:lvl2pPr marL="914400" marR="0" lvl="1"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L="1371600" marR="0" lvl="2"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3pPr>
            <a:lvl4pPr marL="1828800" marR="0" lvl="3"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4pPr>
            <a:lvl5pPr marL="2286000" marR="0" lvl="4"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5pPr>
            <a:lvl6pPr marL="2743200" marR="0" lvl="5"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6pPr>
            <a:lvl7pPr marL="3200400" marR="0" lvl="6"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7pPr>
            <a:lvl8pPr marL="3657600" marR="0" lvl="7"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8pPr>
            <a:lvl9pPr marL="4114800" marR="0" lvl="8"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9pPr>
          </a:lstStyle>
          <a:p>
            <a:pPr marL="114300" indent="0" algn="l">
              <a:buSzPts val="1800"/>
            </a:pPr>
            <a:r>
              <a:rPr lang="en-US" altLang="zh-CN" sz="1700" b="1" dirty="0">
                <a:solidFill>
                  <a:schemeClr val="tx1"/>
                </a:solidFill>
              </a:rPr>
              <a:t>·</a:t>
            </a:r>
            <a:r>
              <a:rPr lang="en-US" altLang="zh-CN" sz="1800" b="1" dirty="0">
                <a:solidFill>
                  <a:schemeClr val="tx1"/>
                </a:solidFill>
              </a:rPr>
              <a:t> </a:t>
            </a:r>
            <a:r>
              <a:rPr lang="zh-CN" altLang="en-US" sz="1200" dirty="0">
                <a:solidFill>
                  <a:schemeClr val="tx1"/>
                </a:solidFill>
              </a:rPr>
              <a:t>通信感知一体化技术和未来无线网络</a:t>
            </a:r>
            <a:endParaRPr lang="en-US" altLang="zh-CN" sz="1200" dirty="0">
              <a:solidFill>
                <a:schemeClr val="tx1"/>
              </a:solidFill>
            </a:endParaRPr>
          </a:p>
        </p:txBody>
      </p:sp>
      <p:pic>
        <p:nvPicPr>
          <p:cNvPr id="16" name="图片 15">
            <a:extLst>
              <a:ext uri="{FF2B5EF4-FFF2-40B4-BE49-F238E27FC236}">
                <a16:creationId xmlns:a16="http://schemas.microsoft.com/office/drawing/2014/main" id="{B43372EF-D81A-3F03-0CAA-AE03FD59D2A2}"/>
              </a:ext>
            </a:extLst>
          </p:cNvPr>
          <p:cNvPicPr>
            <a:picLocks noChangeAspect="1"/>
          </p:cNvPicPr>
          <p:nvPr/>
        </p:nvPicPr>
        <p:blipFill>
          <a:blip r:embed="rId4"/>
          <a:stretch>
            <a:fillRect/>
          </a:stretch>
        </p:blipFill>
        <p:spPr>
          <a:xfrm>
            <a:off x="5073" y="2400060"/>
            <a:ext cx="3408808" cy="2205495"/>
          </a:xfrm>
          <a:prstGeom prst="rect">
            <a:avLst/>
          </a:prstGeom>
        </p:spPr>
      </p:pic>
      <p:pic>
        <p:nvPicPr>
          <p:cNvPr id="2" name="图片 1">
            <a:extLst>
              <a:ext uri="{FF2B5EF4-FFF2-40B4-BE49-F238E27FC236}">
                <a16:creationId xmlns:a16="http://schemas.microsoft.com/office/drawing/2014/main" id="{4DBD0D7C-2B83-9BF8-EB4A-3D89B8C0C9BF}"/>
              </a:ext>
            </a:extLst>
          </p:cNvPr>
          <p:cNvPicPr>
            <a:picLocks noChangeAspect="1"/>
          </p:cNvPicPr>
          <p:nvPr/>
        </p:nvPicPr>
        <p:blipFill>
          <a:blip r:embed="rId5"/>
          <a:stretch>
            <a:fillRect/>
          </a:stretch>
        </p:blipFill>
        <p:spPr>
          <a:xfrm>
            <a:off x="3720218" y="2400061"/>
            <a:ext cx="1007293" cy="1425319"/>
          </a:xfrm>
          <a:prstGeom prst="rect">
            <a:avLst/>
          </a:prstGeom>
        </p:spPr>
      </p:pic>
      <p:pic>
        <p:nvPicPr>
          <p:cNvPr id="8" name="图片 7">
            <a:extLst>
              <a:ext uri="{FF2B5EF4-FFF2-40B4-BE49-F238E27FC236}">
                <a16:creationId xmlns:a16="http://schemas.microsoft.com/office/drawing/2014/main" id="{FB209B5D-F51A-DB5C-50C7-B4526978E4AB}"/>
              </a:ext>
            </a:extLst>
          </p:cNvPr>
          <p:cNvPicPr>
            <a:picLocks noChangeAspect="1"/>
          </p:cNvPicPr>
          <p:nvPr/>
        </p:nvPicPr>
        <p:blipFill>
          <a:blip r:embed="rId6"/>
          <a:stretch>
            <a:fillRect/>
          </a:stretch>
        </p:blipFill>
        <p:spPr>
          <a:xfrm>
            <a:off x="4727511" y="2423834"/>
            <a:ext cx="991230" cy="1401546"/>
          </a:xfrm>
          <a:prstGeom prst="rect">
            <a:avLst/>
          </a:prstGeom>
        </p:spPr>
      </p:pic>
      <p:sp>
        <p:nvSpPr>
          <p:cNvPr id="4" name="Google Shape;71;p15">
            <a:extLst>
              <a:ext uri="{FF2B5EF4-FFF2-40B4-BE49-F238E27FC236}">
                <a16:creationId xmlns:a16="http://schemas.microsoft.com/office/drawing/2014/main" id="{F4A9DB16-ECB6-66ED-95C9-50282D1B868A}"/>
              </a:ext>
            </a:extLst>
          </p:cNvPr>
          <p:cNvSpPr txBox="1">
            <a:spLocks/>
          </p:cNvSpPr>
          <p:nvPr/>
        </p:nvSpPr>
        <p:spPr>
          <a:xfrm>
            <a:off x="3237812" y="3817043"/>
            <a:ext cx="2960370" cy="10297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1pPr>
            <a:lvl2pPr marL="914400" marR="0" lvl="1"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L="1371600" marR="0" lvl="2"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3pPr>
            <a:lvl4pPr marL="1828800" marR="0" lvl="3"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4pPr>
            <a:lvl5pPr marL="2286000" marR="0" lvl="4"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5pPr>
            <a:lvl6pPr marL="2743200" marR="0" lvl="5"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6pPr>
            <a:lvl7pPr marL="3200400" marR="0" lvl="6"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7pPr>
            <a:lvl8pPr marL="3657600" marR="0" lvl="7"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8pPr>
            <a:lvl9pPr marL="4114800" marR="0" lvl="8"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9pPr>
          </a:lstStyle>
          <a:p>
            <a:pPr marL="114300" indent="0" algn="l">
              <a:buSzPts val="1800"/>
            </a:pPr>
            <a:r>
              <a:rPr lang="en-US" altLang="zh-CN" sz="1700" b="1" dirty="0">
                <a:solidFill>
                  <a:schemeClr val="tx1"/>
                </a:solidFill>
              </a:rPr>
              <a:t>·</a:t>
            </a:r>
            <a:r>
              <a:rPr lang="en-US" altLang="zh-CN" sz="1800" b="1" dirty="0">
                <a:solidFill>
                  <a:schemeClr val="tx1"/>
                </a:solidFill>
              </a:rPr>
              <a:t> </a:t>
            </a:r>
            <a:r>
              <a:rPr lang="zh-CN" altLang="en-US" sz="1200" dirty="0">
                <a:solidFill>
                  <a:schemeClr val="tx1"/>
                </a:solidFill>
              </a:rPr>
              <a:t>中国信通院</a:t>
            </a:r>
            <a:r>
              <a:rPr lang="en-US" altLang="zh-CN" sz="1200" dirty="0">
                <a:solidFill>
                  <a:schemeClr val="tx1"/>
                </a:solidFill>
              </a:rPr>
              <a:t>IMT-2030(6G) </a:t>
            </a:r>
            <a:r>
              <a:rPr lang="zh-CN" altLang="en-US" sz="1200" dirty="0">
                <a:solidFill>
                  <a:schemeClr val="tx1"/>
                </a:solidFill>
              </a:rPr>
              <a:t>推进组分别于</a:t>
            </a:r>
            <a:r>
              <a:rPr lang="en-US" altLang="zh-CN" sz="1200" dirty="0">
                <a:solidFill>
                  <a:schemeClr val="tx1"/>
                </a:solidFill>
              </a:rPr>
              <a:t>2021</a:t>
            </a:r>
            <a:r>
              <a:rPr lang="zh-CN" altLang="en-US" sz="1200" dirty="0">
                <a:solidFill>
                  <a:schemeClr val="tx1"/>
                </a:solidFill>
              </a:rPr>
              <a:t>年</a:t>
            </a:r>
            <a:r>
              <a:rPr lang="en-US" altLang="zh-CN" sz="1200" dirty="0">
                <a:solidFill>
                  <a:schemeClr val="tx1"/>
                </a:solidFill>
              </a:rPr>
              <a:t>6</a:t>
            </a:r>
            <a:r>
              <a:rPr lang="zh-CN" altLang="en-US" sz="1200" dirty="0">
                <a:solidFill>
                  <a:schemeClr val="tx1"/>
                </a:solidFill>
              </a:rPr>
              <a:t>月、</a:t>
            </a:r>
            <a:r>
              <a:rPr lang="en-US" altLang="zh-CN" sz="1200" dirty="0">
                <a:solidFill>
                  <a:schemeClr val="tx1"/>
                </a:solidFill>
              </a:rPr>
              <a:t>9</a:t>
            </a:r>
            <a:r>
              <a:rPr lang="zh-CN" altLang="en-US" sz="1200" dirty="0">
                <a:solidFill>
                  <a:schemeClr val="tx1"/>
                </a:solidFill>
              </a:rPr>
              <a:t>月发布：</a:t>
            </a:r>
            <a:endParaRPr lang="en-US" altLang="zh-CN" sz="1200" dirty="0">
              <a:solidFill>
                <a:schemeClr val="tx1"/>
              </a:solidFill>
            </a:endParaRPr>
          </a:p>
          <a:p>
            <a:pPr marL="114300" indent="0" algn="l">
              <a:buSzPts val="1800"/>
            </a:pPr>
            <a:r>
              <a:rPr lang="en-US" altLang="zh-CN" sz="1200" dirty="0">
                <a:solidFill>
                  <a:schemeClr val="tx1"/>
                </a:solidFill>
              </a:rPr>
              <a:t>《6G</a:t>
            </a:r>
            <a:r>
              <a:rPr lang="zh-CN" altLang="en-US" sz="1200" dirty="0">
                <a:solidFill>
                  <a:schemeClr val="tx1"/>
                </a:solidFill>
              </a:rPr>
              <a:t>总体愿景与潜在关键技术白皮书</a:t>
            </a:r>
            <a:r>
              <a:rPr lang="en-US" altLang="zh-CN" sz="1200" dirty="0">
                <a:solidFill>
                  <a:schemeClr val="tx1"/>
                </a:solidFill>
              </a:rPr>
              <a:t>》</a:t>
            </a:r>
          </a:p>
          <a:p>
            <a:pPr marL="114300" indent="0" algn="l">
              <a:buSzPts val="1800"/>
            </a:pPr>
            <a:r>
              <a:rPr lang="en-US" altLang="zh-CN" sz="1200" dirty="0">
                <a:solidFill>
                  <a:schemeClr val="tx1"/>
                </a:solidFill>
              </a:rPr>
              <a:t>《</a:t>
            </a:r>
            <a:r>
              <a:rPr lang="zh-CN" altLang="en-US" sz="1200" dirty="0">
                <a:solidFill>
                  <a:schemeClr val="tx1"/>
                </a:solidFill>
              </a:rPr>
              <a:t>通信感知一体化研究报告</a:t>
            </a:r>
            <a:r>
              <a:rPr lang="en-US" altLang="zh-CN" sz="1200" dirty="0">
                <a:solidFill>
                  <a:schemeClr val="tx1"/>
                </a:solidFill>
              </a:rPr>
              <a:t>》</a:t>
            </a:r>
          </a:p>
        </p:txBody>
      </p:sp>
      <p:sp>
        <p:nvSpPr>
          <p:cNvPr id="5" name="Google Shape;70;p15">
            <a:extLst>
              <a:ext uri="{FF2B5EF4-FFF2-40B4-BE49-F238E27FC236}">
                <a16:creationId xmlns:a16="http://schemas.microsoft.com/office/drawing/2014/main" id="{ED5043F4-630C-47A1-A535-970EDE862C3E}"/>
              </a:ext>
            </a:extLst>
          </p:cNvPr>
          <p:cNvSpPr txBox="1">
            <a:spLocks/>
          </p:cNvSpPr>
          <p:nvPr/>
        </p:nvSpPr>
        <p:spPr>
          <a:xfrm>
            <a:off x="139469" y="1314850"/>
            <a:ext cx="2960370" cy="1193457"/>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l">
              <a:buFont typeface="Arial" panose="020B0604020202020204" pitchFamily="34" charset="0"/>
              <a:buChar char="•"/>
            </a:pPr>
            <a:r>
              <a:rPr lang="en-US" altLang="zh-CN" sz="1800" b="1" dirty="0">
                <a:solidFill>
                  <a:schemeClr val="tx1"/>
                </a:solidFill>
              </a:rPr>
              <a:t>6G </a:t>
            </a:r>
            <a:r>
              <a:rPr lang="zh-CN" altLang="en-US" sz="1800" b="1" dirty="0">
                <a:solidFill>
                  <a:schemeClr val="tx1"/>
                </a:solidFill>
              </a:rPr>
              <a:t>时代需要通感一体化：</a:t>
            </a:r>
            <a:endParaRPr lang="en-US" altLang="zh-CN" sz="1800" b="1" dirty="0">
              <a:solidFill>
                <a:schemeClr val="tx1"/>
              </a:solidFill>
            </a:endParaRPr>
          </a:p>
          <a:p>
            <a:pPr marL="285750" indent="-285750" algn="l">
              <a:lnSpc>
                <a:spcPct val="45000"/>
              </a:lnSpc>
              <a:buFont typeface="Arial" panose="020B0604020202020204" pitchFamily="34" charset="0"/>
              <a:buChar char="•"/>
            </a:pPr>
            <a:endParaRPr lang="en-US" altLang="zh-CN" sz="1800" b="1" dirty="0">
              <a:solidFill>
                <a:schemeClr val="tx1"/>
              </a:solidFill>
            </a:endParaRPr>
          </a:p>
          <a:p>
            <a:pPr algn="l"/>
            <a:r>
              <a:rPr lang="zh-CN" altLang="en-US" sz="1800" b="1" dirty="0">
                <a:solidFill>
                  <a:srgbClr val="1155BC"/>
                </a:solidFill>
              </a:rPr>
              <a:t>      互联智能，智慧城市和工业，</a:t>
            </a:r>
            <a:endParaRPr lang="en-US" altLang="zh-CN" sz="1800" b="1" dirty="0">
              <a:solidFill>
                <a:srgbClr val="1155BC"/>
              </a:solidFill>
            </a:endParaRPr>
          </a:p>
          <a:p>
            <a:pPr algn="l">
              <a:lnSpc>
                <a:spcPct val="35000"/>
              </a:lnSpc>
            </a:pPr>
            <a:endParaRPr lang="en-US" altLang="zh-CN" sz="1800" b="1" dirty="0">
              <a:solidFill>
                <a:srgbClr val="1155BC"/>
              </a:solidFill>
            </a:endParaRPr>
          </a:p>
          <a:p>
            <a:pPr algn="l"/>
            <a:r>
              <a:rPr lang="en-US" altLang="zh-CN" sz="1800" b="1" dirty="0">
                <a:solidFill>
                  <a:srgbClr val="1155BC"/>
                </a:solidFill>
              </a:rPr>
              <a:t>      </a:t>
            </a:r>
            <a:r>
              <a:rPr lang="zh-CN" altLang="en-US" sz="1800" b="1" dirty="0">
                <a:solidFill>
                  <a:srgbClr val="1155BC"/>
                </a:solidFill>
              </a:rPr>
              <a:t>互联车辆，远程医疗</a:t>
            </a:r>
            <a:r>
              <a:rPr lang="en-US" altLang="zh-CN" sz="1800" b="1" dirty="0">
                <a:solidFill>
                  <a:srgbClr val="1155BC"/>
                </a:solidFill>
              </a:rPr>
              <a:t>…</a:t>
            </a:r>
            <a:endParaRPr lang="zh-CN" altLang="en-US" sz="1800" b="1" dirty="0">
              <a:solidFill>
                <a:srgbClr val="1155BC"/>
              </a:solidFill>
            </a:endParaRPr>
          </a:p>
        </p:txBody>
      </p:sp>
      <p:sp>
        <p:nvSpPr>
          <p:cNvPr id="3" name="Google Shape;70;p15">
            <a:extLst>
              <a:ext uri="{FF2B5EF4-FFF2-40B4-BE49-F238E27FC236}">
                <a16:creationId xmlns:a16="http://schemas.microsoft.com/office/drawing/2014/main" id="{A192817C-BFD3-8C88-1F02-77AA1E59805A}"/>
              </a:ext>
            </a:extLst>
          </p:cNvPr>
          <p:cNvSpPr txBox="1">
            <a:spLocks/>
          </p:cNvSpPr>
          <p:nvPr/>
        </p:nvSpPr>
        <p:spPr>
          <a:xfrm>
            <a:off x="139469" y="145940"/>
            <a:ext cx="8804842" cy="1129187"/>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1800" b="1" dirty="0">
                <a:solidFill>
                  <a:schemeClr val="tx1"/>
                </a:solidFill>
              </a:rPr>
              <a:t>什么是通信感知一体化？</a:t>
            </a:r>
            <a:endParaRPr lang="en-US" altLang="zh-CN" sz="1800" b="1" dirty="0">
              <a:solidFill>
                <a:schemeClr val="tx1"/>
              </a:solidFill>
            </a:endParaRPr>
          </a:p>
          <a:p>
            <a:pPr algn="l">
              <a:lnSpc>
                <a:spcPct val="25000"/>
              </a:lnSpc>
            </a:pPr>
            <a:endParaRPr lang="en-US" altLang="zh-CN" sz="1800" b="1" dirty="0"/>
          </a:p>
          <a:p>
            <a:pPr algn="l"/>
            <a:r>
              <a:rPr lang="zh-CN" altLang="en-US" sz="1800" b="1" dirty="0"/>
              <a:t>是采用</a:t>
            </a:r>
            <a:r>
              <a:rPr lang="zh-CN" altLang="en-US" sz="1800" b="1" dirty="0">
                <a:solidFill>
                  <a:srgbClr val="FF0000"/>
                </a:solidFill>
              </a:rPr>
              <a:t>同一套设备、同一张网络</a:t>
            </a:r>
            <a:r>
              <a:rPr lang="zh-CN" altLang="en-US" sz="1800" b="1" dirty="0"/>
              <a:t>实现</a:t>
            </a:r>
            <a:r>
              <a:rPr lang="zh-CN" altLang="en-US" sz="1800" b="1" dirty="0">
                <a:solidFill>
                  <a:srgbClr val="FF0000"/>
                </a:solidFill>
              </a:rPr>
              <a:t>通信</a:t>
            </a:r>
            <a:r>
              <a:rPr lang="zh-CN" altLang="en-US" sz="1800" b="1" dirty="0"/>
              <a:t>和</a:t>
            </a:r>
            <a:r>
              <a:rPr lang="zh-CN" altLang="en-US" sz="1800" b="1" dirty="0">
                <a:solidFill>
                  <a:srgbClr val="FF0000"/>
                </a:solidFill>
              </a:rPr>
              <a:t>感知</a:t>
            </a:r>
            <a:r>
              <a:rPr lang="zh-CN" altLang="en-US" sz="1800" b="1" dirty="0"/>
              <a:t>两种业务，一方面避免通信网感知网同时存在造成的资源浪费，另一方面打破目前通信和感知</a:t>
            </a:r>
            <a:r>
              <a:rPr lang="zh-CN" altLang="en-US" sz="1800" b="1" dirty="0">
                <a:solidFill>
                  <a:srgbClr val="FF0000"/>
                </a:solidFill>
              </a:rPr>
              <a:t>信息无法互通的壁垒</a:t>
            </a:r>
            <a:r>
              <a:rPr lang="zh-CN" altLang="en-US" sz="1800" b="1" dirty="0"/>
              <a:t>。</a:t>
            </a:r>
            <a:endParaRPr lang="en-US" altLang="zh-CN" sz="1800" b="1" dirty="0"/>
          </a:p>
          <a:p>
            <a:pPr algn="l"/>
            <a:endParaRPr lang="zh-CN" altLang="en-US" sz="1800" b="1" dirty="0">
              <a:solidFill>
                <a:schemeClr val="tx1"/>
              </a:solidFill>
            </a:endParaRPr>
          </a:p>
        </p:txBody>
      </p:sp>
      <p:sp>
        <p:nvSpPr>
          <p:cNvPr id="7" name="Google Shape;70;p15">
            <a:extLst>
              <a:ext uri="{FF2B5EF4-FFF2-40B4-BE49-F238E27FC236}">
                <a16:creationId xmlns:a16="http://schemas.microsoft.com/office/drawing/2014/main" id="{5D4CA54B-C318-6CDF-2442-33B5E0DD6D62}"/>
              </a:ext>
            </a:extLst>
          </p:cNvPr>
          <p:cNvSpPr txBox="1">
            <a:spLocks/>
          </p:cNvSpPr>
          <p:nvPr/>
        </p:nvSpPr>
        <p:spPr>
          <a:xfrm>
            <a:off x="3061705" y="1321017"/>
            <a:ext cx="2960370" cy="1193457"/>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l">
              <a:buFont typeface="Arial" panose="020B0604020202020204" pitchFamily="34" charset="0"/>
              <a:buChar char="•"/>
            </a:pPr>
            <a:r>
              <a:rPr lang="zh-CN" altLang="en-US" sz="1800" b="1" dirty="0">
                <a:solidFill>
                  <a:schemeClr val="tx1"/>
                </a:solidFill>
              </a:rPr>
              <a:t>中国信通院</a:t>
            </a:r>
            <a:r>
              <a:rPr lang="en-US" altLang="zh-CN" sz="1800" b="1" dirty="0">
                <a:solidFill>
                  <a:schemeClr val="tx1"/>
                </a:solidFill>
              </a:rPr>
              <a:t>IMT2030(6G)</a:t>
            </a:r>
            <a:r>
              <a:rPr lang="zh-CN" altLang="en-US" sz="1800" b="1" dirty="0">
                <a:solidFill>
                  <a:schemeClr val="tx1"/>
                </a:solidFill>
              </a:rPr>
              <a:t>：</a:t>
            </a:r>
            <a:endParaRPr lang="en-US" altLang="zh-CN" sz="1800" b="1" dirty="0">
              <a:solidFill>
                <a:schemeClr val="tx1"/>
              </a:solidFill>
            </a:endParaRPr>
          </a:p>
          <a:p>
            <a:pPr marL="285750" indent="-285750" algn="l">
              <a:lnSpc>
                <a:spcPct val="45000"/>
              </a:lnSpc>
              <a:buFont typeface="Arial" panose="020B0604020202020204" pitchFamily="34" charset="0"/>
              <a:buChar char="•"/>
            </a:pPr>
            <a:endParaRPr lang="en-US" altLang="zh-CN" sz="1800" b="1" dirty="0">
              <a:solidFill>
                <a:schemeClr val="tx1"/>
              </a:solidFill>
            </a:endParaRPr>
          </a:p>
          <a:p>
            <a:pPr algn="l"/>
            <a:r>
              <a:rPr lang="zh-CN" altLang="en-US" sz="1800" b="1" dirty="0">
                <a:solidFill>
                  <a:srgbClr val="1155BC"/>
                </a:solidFill>
              </a:rPr>
              <a:t>      </a:t>
            </a:r>
            <a:r>
              <a:rPr lang="en-US" altLang="zh-CN" sz="1800" b="1" dirty="0">
                <a:solidFill>
                  <a:srgbClr val="1155BC"/>
                </a:solidFill>
              </a:rPr>
              <a:t>《6G</a:t>
            </a:r>
            <a:r>
              <a:rPr lang="zh-CN" altLang="en-US" sz="1800" b="1" dirty="0">
                <a:solidFill>
                  <a:srgbClr val="1155BC"/>
                </a:solidFill>
              </a:rPr>
              <a:t>总体愿景与潜在技术</a:t>
            </a:r>
            <a:r>
              <a:rPr lang="en-US" altLang="zh-CN" sz="1800" b="1" dirty="0">
                <a:solidFill>
                  <a:srgbClr val="1155BC"/>
                </a:solidFill>
              </a:rPr>
              <a:t>》</a:t>
            </a:r>
          </a:p>
          <a:p>
            <a:pPr algn="l">
              <a:lnSpc>
                <a:spcPct val="35000"/>
              </a:lnSpc>
            </a:pPr>
            <a:endParaRPr lang="en-US" altLang="zh-CN" sz="1800" b="1" dirty="0">
              <a:solidFill>
                <a:srgbClr val="1155BC"/>
              </a:solidFill>
            </a:endParaRPr>
          </a:p>
          <a:p>
            <a:pPr algn="l"/>
            <a:r>
              <a:rPr lang="en-US" altLang="zh-CN" sz="1800" b="1" dirty="0">
                <a:solidFill>
                  <a:srgbClr val="1155BC"/>
                </a:solidFill>
              </a:rPr>
              <a:t>      《</a:t>
            </a:r>
            <a:r>
              <a:rPr lang="zh-CN" altLang="en-US" sz="1800" b="1" dirty="0">
                <a:solidFill>
                  <a:srgbClr val="1155BC"/>
                </a:solidFill>
              </a:rPr>
              <a:t>通信感知一体化技术研究</a:t>
            </a:r>
            <a:r>
              <a:rPr lang="en-US" altLang="zh-CN" sz="1800" b="1" dirty="0">
                <a:solidFill>
                  <a:srgbClr val="1155BC"/>
                </a:solidFill>
              </a:rPr>
              <a:t>》</a:t>
            </a:r>
            <a:endParaRPr lang="zh-CN" altLang="en-US" sz="1800" b="1" dirty="0">
              <a:solidFill>
                <a:srgbClr val="1155BC"/>
              </a:solidFill>
            </a:endParaRPr>
          </a:p>
        </p:txBody>
      </p:sp>
      <p:sp>
        <p:nvSpPr>
          <p:cNvPr id="10" name="Google Shape;70;p15">
            <a:extLst>
              <a:ext uri="{FF2B5EF4-FFF2-40B4-BE49-F238E27FC236}">
                <a16:creationId xmlns:a16="http://schemas.microsoft.com/office/drawing/2014/main" id="{06D8D0B0-B2D2-FC56-3B2D-5E51D7653968}"/>
              </a:ext>
            </a:extLst>
          </p:cNvPr>
          <p:cNvSpPr txBox="1">
            <a:spLocks/>
          </p:cNvSpPr>
          <p:nvPr/>
        </p:nvSpPr>
        <p:spPr>
          <a:xfrm>
            <a:off x="6021053" y="1327184"/>
            <a:ext cx="2960370" cy="1193457"/>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l">
              <a:buFont typeface="Arial" panose="020B0604020202020204" pitchFamily="34" charset="0"/>
              <a:buChar char="•"/>
            </a:pPr>
            <a:r>
              <a:rPr lang="zh-CN" altLang="en-US" sz="1800" b="1" dirty="0">
                <a:solidFill>
                  <a:schemeClr val="tx1"/>
                </a:solidFill>
              </a:rPr>
              <a:t>通信与感知一体化关键技术：</a:t>
            </a:r>
            <a:endParaRPr lang="en-US" altLang="zh-CN" sz="1800" b="1" dirty="0">
              <a:solidFill>
                <a:schemeClr val="tx1"/>
              </a:solidFill>
            </a:endParaRPr>
          </a:p>
          <a:p>
            <a:pPr marL="285750" indent="-285750" algn="l">
              <a:lnSpc>
                <a:spcPct val="45000"/>
              </a:lnSpc>
              <a:buFont typeface="Arial" panose="020B0604020202020204" pitchFamily="34" charset="0"/>
              <a:buChar char="•"/>
            </a:pPr>
            <a:endParaRPr lang="en-US" altLang="zh-CN" sz="1800" b="1" dirty="0">
              <a:solidFill>
                <a:schemeClr val="tx1"/>
              </a:solidFill>
            </a:endParaRPr>
          </a:p>
          <a:p>
            <a:pPr algn="l"/>
            <a:r>
              <a:rPr lang="zh-CN" altLang="en-US" sz="1800" b="1" dirty="0">
                <a:solidFill>
                  <a:srgbClr val="1155BC"/>
                </a:solidFill>
              </a:rPr>
              <a:t>      大规模天线部署，</a:t>
            </a:r>
            <a:endParaRPr lang="en-US" altLang="zh-CN" sz="1800" b="1" dirty="0">
              <a:solidFill>
                <a:srgbClr val="1155BC"/>
              </a:solidFill>
            </a:endParaRPr>
          </a:p>
          <a:p>
            <a:pPr algn="l">
              <a:lnSpc>
                <a:spcPct val="35000"/>
              </a:lnSpc>
            </a:pPr>
            <a:endParaRPr lang="en-US" altLang="zh-CN" sz="1800" b="1" dirty="0">
              <a:solidFill>
                <a:srgbClr val="1155BC"/>
              </a:solidFill>
            </a:endParaRPr>
          </a:p>
          <a:p>
            <a:pPr algn="l"/>
            <a:r>
              <a:rPr lang="en-US" altLang="zh-CN" sz="1800" b="1" dirty="0">
                <a:solidFill>
                  <a:srgbClr val="1155BC"/>
                </a:solidFill>
              </a:rPr>
              <a:t>      </a:t>
            </a:r>
            <a:endParaRPr lang="zh-CN" altLang="en-US" sz="1800" b="1" dirty="0">
              <a:solidFill>
                <a:srgbClr val="1155BC"/>
              </a:solidFill>
            </a:endParaRPr>
          </a:p>
        </p:txBody>
      </p:sp>
      <p:pic>
        <p:nvPicPr>
          <p:cNvPr id="11" name="图片 10">
            <a:extLst>
              <a:ext uri="{FF2B5EF4-FFF2-40B4-BE49-F238E27FC236}">
                <a16:creationId xmlns:a16="http://schemas.microsoft.com/office/drawing/2014/main" id="{CF01ACEF-F89F-BE03-685E-A68DB81BA1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689207" y="2400061"/>
            <a:ext cx="3740019" cy="1265928"/>
          </a:xfrm>
          <a:prstGeom prst="rect">
            <a:avLst/>
          </a:prstGeom>
        </p:spPr>
      </p:pic>
      <p:pic>
        <p:nvPicPr>
          <p:cNvPr id="13" name="图片 12">
            <a:extLst>
              <a:ext uri="{FF2B5EF4-FFF2-40B4-BE49-F238E27FC236}">
                <a16:creationId xmlns:a16="http://schemas.microsoft.com/office/drawing/2014/main" id="{C821BF11-0701-AA3F-2C17-20013884FD8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198184" y="2400061"/>
            <a:ext cx="2940744" cy="1666842"/>
          </a:xfrm>
          <a:prstGeom prst="rect">
            <a:avLst/>
          </a:prstGeom>
          <a:solidFill>
            <a:schemeClr val="bg1"/>
          </a:solidFill>
        </p:spPr>
      </p:pic>
      <p:grpSp>
        <p:nvGrpSpPr>
          <p:cNvPr id="14" name="组合 13">
            <a:extLst>
              <a:ext uri="{FF2B5EF4-FFF2-40B4-BE49-F238E27FC236}">
                <a16:creationId xmlns:a16="http://schemas.microsoft.com/office/drawing/2014/main" id="{6093EAFA-72D8-9A7E-A098-4C8122089CA2}"/>
              </a:ext>
            </a:extLst>
          </p:cNvPr>
          <p:cNvGrpSpPr/>
          <p:nvPr/>
        </p:nvGrpSpPr>
        <p:grpSpPr>
          <a:xfrm>
            <a:off x="6021053" y="4027807"/>
            <a:ext cx="3343472" cy="949400"/>
            <a:chOff x="5506" y="3072967"/>
            <a:chExt cx="5510471" cy="1485731"/>
          </a:xfrm>
        </p:grpSpPr>
        <p:pic>
          <p:nvPicPr>
            <p:cNvPr id="15" name="图片 14">
              <a:extLst>
                <a:ext uri="{FF2B5EF4-FFF2-40B4-BE49-F238E27FC236}">
                  <a16:creationId xmlns:a16="http://schemas.microsoft.com/office/drawing/2014/main" id="{D7650569-0662-18FB-E1AA-4A8F214F18C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506" y="3072967"/>
              <a:ext cx="3294845" cy="1485731"/>
            </a:xfrm>
            <a:prstGeom prst="rect">
              <a:avLst/>
            </a:prstGeom>
          </p:spPr>
        </p:pic>
        <p:pic>
          <p:nvPicPr>
            <p:cNvPr id="17" name="图片 16">
              <a:extLst>
                <a:ext uri="{FF2B5EF4-FFF2-40B4-BE49-F238E27FC236}">
                  <a16:creationId xmlns:a16="http://schemas.microsoft.com/office/drawing/2014/main" id="{37C01CFA-2E04-D478-0DD9-BEDD06B4008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022095" y="3080176"/>
              <a:ext cx="2493882" cy="1394727"/>
            </a:xfrm>
            <a:prstGeom prst="rect">
              <a:avLst/>
            </a:prstGeom>
          </p:spPr>
        </p:pic>
      </p:grpSp>
      <p:sp>
        <p:nvSpPr>
          <p:cNvPr id="18" name="Google Shape;71;p15">
            <a:extLst>
              <a:ext uri="{FF2B5EF4-FFF2-40B4-BE49-F238E27FC236}">
                <a16:creationId xmlns:a16="http://schemas.microsoft.com/office/drawing/2014/main" id="{E8CF0D61-832D-8832-987E-5AD6EA88A300}"/>
              </a:ext>
            </a:extLst>
          </p:cNvPr>
          <p:cNvSpPr txBox="1">
            <a:spLocks/>
          </p:cNvSpPr>
          <p:nvPr/>
        </p:nvSpPr>
        <p:spPr>
          <a:xfrm>
            <a:off x="6764293" y="3593518"/>
            <a:ext cx="4360035"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1pPr>
            <a:lvl2pPr marL="914400" marR="0" lvl="1"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L="1371600" marR="0" lvl="2"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3pPr>
            <a:lvl4pPr marL="1828800" marR="0" lvl="3"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4pPr>
            <a:lvl5pPr marL="2286000" marR="0" lvl="4"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5pPr>
            <a:lvl6pPr marL="2743200" marR="0" lvl="5"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6pPr>
            <a:lvl7pPr marL="3200400" marR="0" lvl="6"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7pPr>
            <a:lvl8pPr marL="3657600" marR="0" lvl="7"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8pPr>
            <a:lvl9pPr marL="4114800" marR="0" lvl="8"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9pPr>
          </a:lstStyle>
          <a:p>
            <a:pPr marL="114300" indent="0" algn="l">
              <a:buSzPts val="1800"/>
            </a:pPr>
            <a:r>
              <a:rPr lang="en-US" altLang="zh-CN" sz="1700" b="1" dirty="0">
                <a:solidFill>
                  <a:schemeClr val="tx1"/>
                </a:solidFill>
              </a:rPr>
              <a:t>·</a:t>
            </a:r>
            <a:r>
              <a:rPr lang="en-US" altLang="zh-CN" sz="1800" b="1" dirty="0">
                <a:solidFill>
                  <a:schemeClr val="tx1"/>
                </a:solidFill>
              </a:rPr>
              <a:t> </a:t>
            </a:r>
            <a:r>
              <a:rPr lang="zh-CN" altLang="en-US" sz="1200" dirty="0">
                <a:solidFill>
                  <a:schemeClr val="tx1"/>
                </a:solidFill>
              </a:rPr>
              <a:t>大规模天线部署</a:t>
            </a:r>
            <a:endParaRPr lang="en-US" altLang="zh-CN" sz="1200" dirty="0">
              <a:solidFill>
                <a:schemeClr val="tx1"/>
              </a:solidFill>
            </a:endParaRPr>
          </a:p>
        </p:txBody>
      </p:sp>
      <p:sp>
        <p:nvSpPr>
          <p:cNvPr id="19" name="Google Shape;71;p15">
            <a:extLst>
              <a:ext uri="{FF2B5EF4-FFF2-40B4-BE49-F238E27FC236}">
                <a16:creationId xmlns:a16="http://schemas.microsoft.com/office/drawing/2014/main" id="{97852636-1219-A05B-3C3C-11EA2300A9DA}"/>
              </a:ext>
            </a:extLst>
          </p:cNvPr>
          <p:cNvSpPr txBox="1">
            <a:spLocks/>
          </p:cNvSpPr>
          <p:nvPr/>
        </p:nvSpPr>
        <p:spPr>
          <a:xfrm>
            <a:off x="6764261" y="3593764"/>
            <a:ext cx="1678962" cy="473139"/>
          </a:xfrm>
          <a:prstGeom prst="rect">
            <a:avLst/>
          </a:prstGeom>
          <a:solidFill>
            <a:schemeClr val="bg1"/>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1pPr>
            <a:lvl2pPr marL="914400" marR="0" lvl="1"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L="1371600" marR="0" lvl="2"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3pPr>
            <a:lvl4pPr marL="1828800" marR="0" lvl="3"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4pPr>
            <a:lvl5pPr marL="2286000" marR="0" lvl="4"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5pPr>
            <a:lvl6pPr marL="2743200" marR="0" lvl="5"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6pPr>
            <a:lvl7pPr marL="3200400" marR="0" lvl="6"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7pPr>
            <a:lvl8pPr marL="3657600" marR="0" lvl="7"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8pPr>
            <a:lvl9pPr marL="4114800" marR="0" lvl="8"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9pPr>
          </a:lstStyle>
          <a:p>
            <a:pPr marL="114300" indent="0" algn="l">
              <a:buSzPts val="1800"/>
            </a:pPr>
            <a:r>
              <a:rPr lang="en-US" altLang="zh-CN" sz="1700" b="1" dirty="0">
                <a:solidFill>
                  <a:schemeClr val="tx1"/>
                </a:solidFill>
              </a:rPr>
              <a:t>·</a:t>
            </a:r>
            <a:r>
              <a:rPr lang="en-US" altLang="zh-CN" sz="1800" b="1" dirty="0">
                <a:solidFill>
                  <a:schemeClr val="tx1"/>
                </a:solidFill>
              </a:rPr>
              <a:t> </a:t>
            </a:r>
            <a:r>
              <a:rPr lang="zh-CN" altLang="en-US" sz="1200" dirty="0">
                <a:solidFill>
                  <a:schemeClr val="tx1"/>
                </a:solidFill>
              </a:rPr>
              <a:t>智能化天线阵列</a:t>
            </a:r>
            <a:endParaRPr lang="en-US" altLang="zh-CN" sz="1200" dirty="0">
              <a:solidFill>
                <a:schemeClr val="tx1"/>
              </a:solidFill>
            </a:endParaRPr>
          </a:p>
        </p:txBody>
      </p:sp>
      <p:sp>
        <p:nvSpPr>
          <p:cNvPr id="45" name="Google Shape;70;p15">
            <a:extLst>
              <a:ext uri="{FF2B5EF4-FFF2-40B4-BE49-F238E27FC236}">
                <a16:creationId xmlns:a16="http://schemas.microsoft.com/office/drawing/2014/main" id="{6884F5F6-044D-222A-6731-3017F0075143}"/>
              </a:ext>
            </a:extLst>
          </p:cNvPr>
          <p:cNvSpPr txBox="1">
            <a:spLocks/>
          </p:cNvSpPr>
          <p:nvPr/>
        </p:nvSpPr>
        <p:spPr>
          <a:xfrm>
            <a:off x="6021053" y="1323402"/>
            <a:ext cx="2960370" cy="1193457"/>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l">
              <a:buFont typeface="Arial" panose="020B0604020202020204" pitchFamily="34" charset="0"/>
              <a:buChar char="•"/>
            </a:pPr>
            <a:r>
              <a:rPr lang="zh-CN" altLang="en-US" sz="1800" b="1" dirty="0">
                <a:solidFill>
                  <a:schemeClr val="tx1"/>
                </a:solidFill>
              </a:rPr>
              <a:t>通信与感知一体化关键技术：</a:t>
            </a:r>
            <a:endParaRPr lang="en-US" altLang="zh-CN" sz="1800" b="1" dirty="0">
              <a:solidFill>
                <a:schemeClr val="tx1"/>
              </a:solidFill>
            </a:endParaRPr>
          </a:p>
          <a:p>
            <a:pPr marL="285750" indent="-285750" algn="l">
              <a:lnSpc>
                <a:spcPct val="45000"/>
              </a:lnSpc>
              <a:buFont typeface="Arial" panose="020B0604020202020204" pitchFamily="34" charset="0"/>
              <a:buChar char="•"/>
            </a:pPr>
            <a:endParaRPr lang="en-US" altLang="zh-CN" sz="1800" b="1" dirty="0">
              <a:solidFill>
                <a:schemeClr val="tx1"/>
              </a:solidFill>
            </a:endParaRPr>
          </a:p>
          <a:p>
            <a:pPr algn="l"/>
            <a:r>
              <a:rPr lang="zh-CN" altLang="en-US" sz="1800" b="1" dirty="0">
                <a:solidFill>
                  <a:srgbClr val="1155BC"/>
                </a:solidFill>
              </a:rPr>
              <a:t>      大规模天线部署，</a:t>
            </a:r>
            <a:endParaRPr lang="en-US" altLang="zh-CN" sz="1800" b="1" dirty="0">
              <a:solidFill>
                <a:srgbClr val="1155BC"/>
              </a:solidFill>
            </a:endParaRPr>
          </a:p>
          <a:p>
            <a:pPr algn="l">
              <a:lnSpc>
                <a:spcPct val="35000"/>
              </a:lnSpc>
            </a:pPr>
            <a:endParaRPr lang="en-US" altLang="zh-CN" sz="1800" b="1" dirty="0">
              <a:solidFill>
                <a:srgbClr val="1155BC"/>
              </a:solidFill>
            </a:endParaRPr>
          </a:p>
          <a:p>
            <a:pPr algn="l"/>
            <a:r>
              <a:rPr lang="en-US" altLang="zh-CN" sz="1800" b="1" dirty="0">
                <a:solidFill>
                  <a:srgbClr val="1155BC"/>
                </a:solidFill>
              </a:rPr>
              <a:t>      </a:t>
            </a:r>
            <a:r>
              <a:rPr lang="zh-CN" altLang="en-US" sz="1800" b="1" dirty="0">
                <a:solidFill>
                  <a:srgbClr val="1155BC"/>
                </a:solidFill>
              </a:rPr>
              <a:t>智能化天线阵列</a:t>
            </a:r>
            <a:r>
              <a:rPr lang="en-US" altLang="zh-CN" sz="1800" b="1" dirty="0">
                <a:solidFill>
                  <a:srgbClr val="1155BC"/>
                </a:solidFill>
              </a:rPr>
              <a:t>…</a:t>
            </a:r>
            <a:endParaRPr lang="zh-CN" altLang="en-US" sz="1800" b="1" dirty="0">
              <a:solidFill>
                <a:srgbClr val="1155BC"/>
              </a:solidFill>
            </a:endParaRPr>
          </a:p>
        </p:txBody>
      </p:sp>
    </p:spTree>
    <p:extLst>
      <p:ext uri="{BB962C8B-B14F-4D97-AF65-F5344CB8AC3E}">
        <p14:creationId xmlns:p14="http://schemas.microsoft.com/office/powerpoint/2010/main" val="90519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par>
                                <p:cTn id="22" presetID="14" presetClass="entr" presetSubtype="1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randombar(horizontal)">
                                      <p:cBhvr>
                                        <p:cTn id="32" dur="500"/>
                                        <p:tgtEl>
                                          <p:spTgt spid="10"/>
                                        </p:tgtEl>
                                      </p:cBhvr>
                                    </p:animEffect>
                                  </p:childTnLst>
                                </p:cTn>
                              </p:par>
                              <p:par>
                                <p:cTn id="33" presetID="14" presetClass="entr" presetSubtype="1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randombar(horizont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randombar(horizontal)">
                                      <p:cBhvr>
                                        <p:cTn id="46" dur="500"/>
                                        <p:tgtEl>
                                          <p:spTgt spid="19"/>
                                        </p:tgtEl>
                                      </p:cBhvr>
                                    </p:animEffect>
                                  </p:childTnLst>
                                </p:cTn>
                              </p:par>
                              <p:par>
                                <p:cTn id="47" presetID="14" presetClass="entr" presetSubtype="1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horizontal)">
                                      <p:cBhvr>
                                        <p:cTn id="49" dur="500"/>
                                        <p:tgtEl>
                                          <p:spTgt spid="14"/>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horizontal)">
                                      <p:cBhvr>
                                        <p:cTn id="5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p:bldP spid="7" grpId="0"/>
      <p:bldP spid="10" grpId="0"/>
      <p:bldP spid="18" grpId="0"/>
      <p:bldP spid="19" grpId="0" animBg="1"/>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4"/>
        <p:cNvGrpSpPr/>
        <p:nvPr/>
      </p:nvGrpSpPr>
      <p:grpSpPr>
        <a:xfrm>
          <a:off x="0" y="0"/>
          <a:ext cx="0" cy="0"/>
          <a:chOff x="0" y="0"/>
          <a:chExt cx="0" cy="0"/>
        </a:xfrm>
      </p:grpSpPr>
      <p:sp>
        <p:nvSpPr>
          <p:cNvPr id="5" name="Google Shape;70;p15">
            <a:extLst>
              <a:ext uri="{FF2B5EF4-FFF2-40B4-BE49-F238E27FC236}">
                <a16:creationId xmlns:a16="http://schemas.microsoft.com/office/drawing/2014/main" id="{ED5043F4-630C-47A1-A535-970EDE862C3E}"/>
              </a:ext>
            </a:extLst>
          </p:cNvPr>
          <p:cNvSpPr txBox="1">
            <a:spLocks/>
          </p:cNvSpPr>
          <p:nvPr/>
        </p:nvSpPr>
        <p:spPr>
          <a:xfrm>
            <a:off x="311700" y="661222"/>
            <a:ext cx="8832300" cy="1245524"/>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1800" b="1" dirty="0">
                <a:solidFill>
                  <a:schemeClr val="tx1"/>
                </a:solidFill>
              </a:rPr>
              <a:t>实现思路：</a:t>
            </a:r>
            <a:endParaRPr lang="en-US" altLang="zh-CN" sz="1800" b="1" dirty="0">
              <a:solidFill>
                <a:schemeClr val="tx1"/>
              </a:solidFill>
            </a:endParaRPr>
          </a:p>
          <a:p>
            <a:pPr algn="l">
              <a:lnSpc>
                <a:spcPct val="35000"/>
              </a:lnSpc>
            </a:pPr>
            <a:endParaRPr lang="en-US" altLang="zh-CN" sz="1800" b="1" dirty="0">
              <a:solidFill>
                <a:schemeClr val="tx1"/>
              </a:solidFill>
            </a:endParaRPr>
          </a:p>
          <a:p>
            <a:pPr algn="l"/>
            <a:r>
              <a:rPr lang="en-US" altLang="zh-CN" sz="1800" b="1" dirty="0">
                <a:solidFill>
                  <a:schemeClr val="tx1"/>
                </a:solidFill>
              </a:rPr>
              <a:t>(1) </a:t>
            </a:r>
            <a:r>
              <a:rPr lang="zh-CN" altLang="en-US" sz="1800" b="1" dirty="0">
                <a:solidFill>
                  <a:schemeClr val="tx1"/>
                </a:solidFill>
              </a:rPr>
              <a:t>选定设备</a:t>
            </a:r>
            <a:r>
              <a:rPr lang="en-US" altLang="zh-CN" sz="1800" b="1" dirty="0">
                <a:solidFill>
                  <a:srgbClr val="1155BC"/>
                </a:solidFill>
              </a:rPr>
              <a:t>Pluto-SDR</a:t>
            </a:r>
            <a:r>
              <a:rPr lang="zh-CN" altLang="en-US" sz="1800" b="1" dirty="0">
                <a:solidFill>
                  <a:schemeClr val="tx1"/>
                </a:solidFill>
              </a:rPr>
              <a:t>；</a:t>
            </a:r>
            <a:endParaRPr lang="en-US" altLang="zh-CN" sz="1800" b="1" dirty="0">
              <a:solidFill>
                <a:schemeClr val="tx1"/>
              </a:solidFill>
            </a:endParaRPr>
          </a:p>
          <a:p>
            <a:pPr algn="l">
              <a:lnSpc>
                <a:spcPct val="35000"/>
              </a:lnSpc>
            </a:pPr>
            <a:endParaRPr lang="en-US" altLang="zh-CN" sz="1800" b="1" dirty="0">
              <a:solidFill>
                <a:schemeClr val="tx1"/>
              </a:solidFill>
            </a:endParaRPr>
          </a:p>
          <a:p>
            <a:pPr algn="l"/>
            <a:r>
              <a:rPr lang="en-US" altLang="zh-CN" sz="1800" b="1" dirty="0">
                <a:solidFill>
                  <a:schemeClr val="tx1"/>
                </a:solidFill>
              </a:rPr>
              <a:t>(2) </a:t>
            </a:r>
            <a:r>
              <a:rPr lang="zh-CN" altLang="en-US" sz="1800" b="1" dirty="0">
                <a:solidFill>
                  <a:schemeClr val="tx1"/>
                </a:solidFill>
              </a:rPr>
              <a:t>在设备上</a:t>
            </a:r>
            <a:r>
              <a:rPr lang="zh-CN" altLang="en-US" sz="1800" b="1" dirty="0">
                <a:solidFill>
                  <a:srgbClr val="1155BC"/>
                </a:solidFill>
              </a:rPr>
              <a:t>独立实现</a:t>
            </a:r>
            <a:r>
              <a:rPr lang="zh-CN" altLang="en-US" sz="1800" b="1" dirty="0">
                <a:solidFill>
                  <a:schemeClr val="tx1"/>
                </a:solidFill>
              </a:rPr>
              <a:t>通信和感知部分后，将通信感知两部分协同设计，实现</a:t>
            </a:r>
            <a:r>
              <a:rPr lang="zh-CN" altLang="en-US" sz="1800" b="1" dirty="0">
                <a:solidFill>
                  <a:srgbClr val="1155BC"/>
                </a:solidFill>
              </a:rPr>
              <a:t>一体化</a:t>
            </a:r>
            <a:r>
              <a:rPr lang="zh-CN" altLang="en-US" sz="1800" b="1" dirty="0">
                <a:solidFill>
                  <a:schemeClr val="tx1"/>
                </a:solidFill>
              </a:rPr>
              <a:t>！</a:t>
            </a:r>
            <a:endParaRPr lang="en-US" altLang="zh-CN" sz="1800" b="1" dirty="0">
              <a:solidFill>
                <a:schemeClr val="tx1"/>
              </a:solidFill>
            </a:endParaRPr>
          </a:p>
        </p:txBody>
      </p:sp>
      <p:sp>
        <p:nvSpPr>
          <p:cNvPr id="39" name="Google Shape;70;p15">
            <a:extLst>
              <a:ext uri="{FF2B5EF4-FFF2-40B4-BE49-F238E27FC236}">
                <a16:creationId xmlns:a16="http://schemas.microsoft.com/office/drawing/2014/main" id="{47A929D5-83D5-FA35-1131-1A9F50B171C3}"/>
              </a:ext>
            </a:extLst>
          </p:cNvPr>
          <p:cNvSpPr txBox="1">
            <a:spLocks/>
          </p:cNvSpPr>
          <p:nvPr/>
        </p:nvSpPr>
        <p:spPr>
          <a:xfrm>
            <a:off x="311700" y="140225"/>
            <a:ext cx="77103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2500" dirty="0">
                <a:solidFill>
                  <a:srgbClr val="1155CC"/>
                </a:solidFill>
              </a:rPr>
              <a:t>基于</a:t>
            </a:r>
            <a:r>
              <a:rPr lang="en-US" altLang="zh-CN" sz="2500" dirty="0">
                <a:solidFill>
                  <a:srgbClr val="1155CC"/>
                </a:solidFill>
              </a:rPr>
              <a:t>OFDM</a:t>
            </a:r>
            <a:r>
              <a:rPr lang="zh-CN" altLang="en-US" sz="2500" dirty="0">
                <a:solidFill>
                  <a:srgbClr val="1155CC"/>
                </a:solidFill>
              </a:rPr>
              <a:t>的通信感知一体化系统设计</a:t>
            </a:r>
          </a:p>
        </p:txBody>
      </p:sp>
      <p:sp>
        <p:nvSpPr>
          <p:cNvPr id="7" name="Google Shape;71;p15">
            <a:extLst>
              <a:ext uri="{FF2B5EF4-FFF2-40B4-BE49-F238E27FC236}">
                <a16:creationId xmlns:a16="http://schemas.microsoft.com/office/drawing/2014/main" id="{1E5306BE-36BF-74E1-297C-8CDBAD7457AC}"/>
              </a:ext>
            </a:extLst>
          </p:cNvPr>
          <p:cNvSpPr txBox="1">
            <a:spLocks/>
          </p:cNvSpPr>
          <p:nvPr/>
        </p:nvSpPr>
        <p:spPr>
          <a:xfrm>
            <a:off x="4818696" y="4690356"/>
            <a:ext cx="2450784" cy="437017"/>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1pPr>
            <a:lvl2pPr marL="914400" marR="0" lvl="1"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L="1371600" marR="0" lvl="2"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3pPr>
            <a:lvl4pPr marL="1828800" marR="0" lvl="3"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4pPr>
            <a:lvl5pPr marL="2286000" marR="0" lvl="4"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5pPr>
            <a:lvl6pPr marL="2743200" marR="0" lvl="5"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6pPr>
            <a:lvl7pPr marL="3200400" marR="0" lvl="6"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7pPr>
            <a:lvl8pPr marL="3657600" marR="0" lvl="7"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8pPr>
            <a:lvl9pPr marL="4114800" marR="0" lvl="8"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9pPr>
          </a:lstStyle>
          <a:p>
            <a:pPr marL="114300" indent="0" algn="l">
              <a:buSzPts val="1800"/>
            </a:pPr>
            <a:r>
              <a:rPr lang="en-US" altLang="zh-CN" sz="1700" b="1" dirty="0">
                <a:solidFill>
                  <a:schemeClr val="tx1"/>
                </a:solidFill>
              </a:rPr>
              <a:t>·</a:t>
            </a:r>
            <a:r>
              <a:rPr lang="en-US" altLang="zh-CN" sz="1800" b="1" dirty="0">
                <a:solidFill>
                  <a:schemeClr val="tx1"/>
                </a:solidFill>
              </a:rPr>
              <a:t> </a:t>
            </a:r>
            <a:r>
              <a:rPr lang="zh-CN" altLang="en-US" sz="1200" dirty="0">
                <a:solidFill>
                  <a:schemeClr val="tx1"/>
                </a:solidFill>
              </a:rPr>
              <a:t>通信感知一体化实物搭建图</a:t>
            </a:r>
            <a:endParaRPr lang="en-US" altLang="zh-CN" sz="1200" dirty="0">
              <a:solidFill>
                <a:schemeClr val="tx1"/>
              </a:solidFill>
            </a:endParaRPr>
          </a:p>
        </p:txBody>
      </p:sp>
      <p:pic>
        <p:nvPicPr>
          <p:cNvPr id="18" name="图片 17">
            <a:extLst>
              <a:ext uri="{FF2B5EF4-FFF2-40B4-BE49-F238E27FC236}">
                <a16:creationId xmlns:a16="http://schemas.microsoft.com/office/drawing/2014/main" id="{BE0576C9-1EA5-F264-D48E-305AE4C26F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178" y="2269031"/>
            <a:ext cx="1361544" cy="1193821"/>
          </a:xfrm>
          <a:prstGeom prst="rect">
            <a:avLst/>
          </a:prstGeom>
        </p:spPr>
      </p:pic>
      <p:sp>
        <p:nvSpPr>
          <p:cNvPr id="19" name="Google Shape;71;p15">
            <a:extLst>
              <a:ext uri="{FF2B5EF4-FFF2-40B4-BE49-F238E27FC236}">
                <a16:creationId xmlns:a16="http://schemas.microsoft.com/office/drawing/2014/main" id="{86ACDDD9-E7F2-7D66-E986-86CD720F6D6C}"/>
              </a:ext>
            </a:extLst>
          </p:cNvPr>
          <p:cNvSpPr txBox="1">
            <a:spLocks/>
          </p:cNvSpPr>
          <p:nvPr/>
        </p:nvSpPr>
        <p:spPr>
          <a:xfrm>
            <a:off x="990600" y="3528071"/>
            <a:ext cx="2552700" cy="161542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1pPr>
            <a:lvl2pPr marL="914400" marR="0" lvl="1"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L="1371600" marR="0" lvl="2"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3pPr>
            <a:lvl4pPr marL="1828800" marR="0" lvl="3"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4pPr>
            <a:lvl5pPr marL="2286000" marR="0" lvl="4"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5pPr>
            <a:lvl6pPr marL="2743200" marR="0" lvl="5"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6pPr>
            <a:lvl7pPr marL="3200400" marR="0" lvl="6"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7pPr>
            <a:lvl8pPr marL="3657600" marR="0" lvl="7"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8pPr>
            <a:lvl9pPr marL="4114800" marR="0" lvl="8"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9pPr>
          </a:lstStyle>
          <a:p>
            <a:pPr marL="114300" indent="0" algn="l">
              <a:buSzPts val="1800"/>
            </a:pPr>
            <a:r>
              <a:rPr lang="en-US" altLang="zh-CN" sz="1700" b="1" dirty="0">
                <a:solidFill>
                  <a:schemeClr val="tx1"/>
                </a:solidFill>
              </a:rPr>
              <a:t>·</a:t>
            </a:r>
            <a:r>
              <a:rPr lang="en-US" altLang="zh-CN" sz="1800" b="1" dirty="0">
                <a:solidFill>
                  <a:schemeClr val="tx1"/>
                </a:solidFill>
              </a:rPr>
              <a:t> </a:t>
            </a:r>
            <a:r>
              <a:rPr lang="en-US" altLang="zh-CN" sz="1200" dirty="0">
                <a:solidFill>
                  <a:schemeClr val="tx1"/>
                </a:solidFill>
              </a:rPr>
              <a:t>Pluto-SDR</a:t>
            </a:r>
            <a:r>
              <a:rPr lang="zh-CN" altLang="en-US" sz="1200" dirty="0">
                <a:solidFill>
                  <a:schemeClr val="tx1"/>
                </a:solidFill>
              </a:rPr>
              <a:t>具备的优势：</a:t>
            </a:r>
            <a:endParaRPr lang="en-US" altLang="zh-CN" sz="1200" dirty="0">
              <a:solidFill>
                <a:schemeClr val="tx1"/>
              </a:solidFill>
            </a:endParaRPr>
          </a:p>
          <a:p>
            <a:pPr marL="114300" indent="0" algn="l">
              <a:buSzPts val="1800"/>
            </a:pPr>
            <a:r>
              <a:rPr lang="en-US" altLang="zh-CN" sz="1200" dirty="0">
                <a:solidFill>
                  <a:schemeClr val="tx1"/>
                </a:solidFill>
              </a:rPr>
              <a:t>325MHz~3.8GHz</a:t>
            </a:r>
            <a:r>
              <a:rPr lang="zh-CN" altLang="en-US" sz="1200" dirty="0">
                <a:solidFill>
                  <a:schemeClr val="tx1"/>
                </a:solidFill>
              </a:rPr>
              <a:t>的</a:t>
            </a:r>
            <a:r>
              <a:rPr lang="en-US" altLang="zh-CN" sz="1200" dirty="0">
                <a:solidFill>
                  <a:schemeClr val="tx1"/>
                </a:solidFill>
              </a:rPr>
              <a:t>RF</a:t>
            </a:r>
            <a:r>
              <a:rPr lang="zh-CN" altLang="en-US" sz="1200" dirty="0">
                <a:solidFill>
                  <a:schemeClr val="tx1"/>
                </a:solidFill>
              </a:rPr>
              <a:t>覆盖范围</a:t>
            </a:r>
            <a:endParaRPr lang="en-US" altLang="zh-CN" sz="1200" dirty="0">
              <a:solidFill>
                <a:schemeClr val="tx1"/>
              </a:solidFill>
            </a:endParaRPr>
          </a:p>
          <a:p>
            <a:pPr marL="114300" indent="0" algn="l">
              <a:lnSpc>
                <a:spcPct val="35000"/>
              </a:lnSpc>
              <a:buSzPts val="1800"/>
            </a:pPr>
            <a:endParaRPr lang="en-US" altLang="zh-CN" sz="1200" dirty="0">
              <a:solidFill>
                <a:schemeClr val="tx1"/>
              </a:solidFill>
            </a:endParaRPr>
          </a:p>
          <a:p>
            <a:pPr marL="114300" indent="0" algn="l">
              <a:buSzPts val="1800"/>
            </a:pPr>
            <a:r>
              <a:rPr lang="zh-CN" altLang="en-US" sz="1200" dirty="0">
                <a:solidFill>
                  <a:schemeClr val="tx1"/>
                </a:solidFill>
              </a:rPr>
              <a:t>高达</a:t>
            </a:r>
            <a:r>
              <a:rPr lang="en-US" altLang="zh-CN" sz="1200" dirty="0">
                <a:solidFill>
                  <a:schemeClr val="tx1"/>
                </a:solidFill>
              </a:rPr>
              <a:t>20MHz</a:t>
            </a:r>
            <a:r>
              <a:rPr lang="zh-CN" altLang="en-US" sz="1200" dirty="0">
                <a:solidFill>
                  <a:schemeClr val="tx1"/>
                </a:solidFill>
              </a:rPr>
              <a:t>的瞬时带宽</a:t>
            </a:r>
            <a:endParaRPr lang="en-US" altLang="zh-CN" sz="1200" dirty="0">
              <a:solidFill>
                <a:schemeClr val="tx1"/>
              </a:solidFill>
            </a:endParaRPr>
          </a:p>
          <a:p>
            <a:pPr marL="114300" indent="0" algn="l">
              <a:lnSpc>
                <a:spcPct val="35000"/>
              </a:lnSpc>
              <a:buSzPts val="1800"/>
            </a:pPr>
            <a:endParaRPr lang="en-US" altLang="zh-CN" sz="1200" dirty="0">
              <a:solidFill>
                <a:schemeClr val="tx1"/>
              </a:solidFill>
            </a:endParaRPr>
          </a:p>
          <a:p>
            <a:pPr marL="114300" indent="0" algn="l">
              <a:buSzPts val="1800"/>
            </a:pPr>
            <a:r>
              <a:rPr lang="zh-CN" altLang="en-US" sz="1200" dirty="0">
                <a:solidFill>
                  <a:schemeClr val="tx1"/>
                </a:solidFill>
              </a:rPr>
              <a:t>灵活的速率</a:t>
            </a:r>
            <a:endParaRPr lang="en-US" altLang="zh-CN" sz="1200" dirty="0">
              <a:solidFill>
                <a:schemeClr val="tx1"/>
              </a:solidFill>
            </a:endParaRPr>
          </a:p>
          <a:p>
            <a:pPr marL="114300" indent="0" algn="l">
              <a:lnSpc>
                <a:spcPct val="35000"/>
              </a:lnSpc>
              <a:buSzPts val="1800"/>
            </a:pPr>
            <a:endParaRPr lang="en-US" altLang="zh-CN" sz="1200" dirty="0">
              <a:solidFill>
                <a:schemeClr val="tx1"/>
              </a:solidFill>
            </a:endParaRPr>
          </a:p>
          <a:p>
            <a:pPr marL="114300" indent="0" algn="l">
              <a:buSzPts val="1800"/>
            </a:pPr>
            <a:r>
              <a:rPr lang="zh-CN" altLang="en-US" sz="1200" dirty="0">
                <a:solidFill>
                  <a:schemeClr val="tx1"/>
                </a:solidFill>
              </a:rPr>
              <a:t>支持</a:t>
            </a:r>
            <a:r>
              <a:rPr lang="en-US" altLang="zh-CN" sz="1200" dirty="0">
                <a:solidFill>
                  <a:schemeClr val="tx1"/>
                </a:solidFill>
              </a:rPr>
              <a:t>MATLAB, Simulink, </a:t>
            </a:r>
            <a:r>
              <a:rPr lang="en-US" altLang="zh-CN" sz="1200" dirty="0" err="1">
                <a:solidFill>
                  <a:schemeClr val="tx1"/>
                </a:solidFill>
              </a:rPr>
              <a:t>GNURadio</a:t>
            </a:r>
            <a:endParaRPr lang="en-US" altLang="zh-CN" sz="1200" dirty="0">
              <a:solidFill>
                <a:schemeClr val="tx1"/>
              </a:solidFill>
            </a:endParaRPr>
          </a:p>
          <a:p>
            <a:pPr marL="114300" indent="0" algn="l">
              <a:buSzPts val="1800"/>
            </a:pPr>
            <a:r>
              <a:rPr lang="en-US" altLang="zh-CN" sz="1200" dirty="0">
                <a:solidFill>
                  <a:schemeClr val="tx1"/>
                </a:solidFill>
              </a:rPr>
              <a:t>…</a:t>
            </a:r>
          </a:p>
          <a:p>
            <a:pPr marL="114300" indent="0" algn="l">
              <a:buSzPts val="1800"/>
            </a:pPr>
            <a:endParaRPr lang="en-US" altLang="zh-CN" sz="1200" dirty="0">
              <a:solidFill>
                <a:schemeClr val="tx1"/>
              </a:solidFill>
            </a:endParaRPr>
          </a:p>
        </p:txBody>
      </p:sp>
      <p:pic>
        <p:nvPicPr>
          <p:cNvPr id="3" name="图片 2">
            <a:extLst>
              <a:ext uri="{FF2B5EF4-FFF2-40B4-BE49-F238E27FC236}">
                <a16:creationId xmlns:a16="http://schemas.microsoft.com/office/drawing/2014/main" id="{F3A2AACB-C7F8-A6F9-3A64-3626F7001D67}"/>
              </a:ext>
            </a:extLst>
          </p:cNvPr>
          <p:cNvPicPr>
            <a:picLocks noChangeAspect="1"/>
          </p:cNvPicPr>
          <p:nvPr/>
        </p:nvPicPr>
        <p:blipFill>
          <a:blip r:embed="rId5"/>
          <a:stretch>
            <a:fillRect/>
          </a:stretch>
        </p:blipFill>
        <p:spPr>
          <a:xfrm>
            <a:off x="4070485" y="1959640"/>
            <a:ext cx="3640955" cy="2730716"/>
          </a:xfrm>
          <a:prstGeom prst="rect">
            <a:avLst/>
          </a:prstGeom>
        </p:spPr>
      </p:pic>
    </p:spTree>
    <p:extLst>
      <p:ext uri="{BB962C8B-B14F-4D97-AF65-F5344CB8AC3E}">
        <p14:creationId xmlns:p14="http://schemas.microsoft.com/office/powerpoint/2010/main" val="249582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4"/>
        <p:cNvGrpSpPr/>
        <p:nvPr/>
      </p:nvGrpSpPr>
      <p:grpSpPr>
        <a:xfrm>
          <a:off x="0" y="0"/>
          <a:ext cx="0" cy="0"/>
          <a:chOff x="0" y="0"/>
          <a:chExt cx="0" cy="0"/>
        </a:xfrm>
      </p:grpSpPr>
      <p:sp>
        <p:nvSpPr>
          <p:cNvPr id="5" name="Google Shape;70;p15">
            <a:extLst>
              <a:ext uri="{FF2B5EF4-FFF2-40B4-BE49-F238E27FC236}">
                <a16:creationId xmlns:a16="http://schemas.microsoft.com/office/drawing/2014/main" id="{ED5043F4-630C-47A1-A535-970EDE862C3E}"/>
              </a:ext>
            </a:extLst>
          </p:cNvPr>
          <p:cNvSpPr txBox="1">
            <a:spLocks/>
          </p:cNvSpPr>
          <p:nvPr/>
        </p:nvSpPr>
        <p:spPr>
          <a:xfrm>
            <a:off x="311700" y="661223"/>
            <a:ext cx="77103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1800" b="1" dirty="0">
                <a:solidFill>
                  <a:schemeClr val="tx1"/>
                </a:solidFill>
              </a:rPr>
              <a:t>在</a:t>
            </a:r>
            <a:r>
              <a:rPr lang="en-US" altLang="zh-CN" sz="1800" b="1" dirty="0">
                <a:solidFill>
                  <a:schemeClr val="tx1"/>
                </a:solidFill>
              </a:rPr>
              <a:t>Pluto-SDR</a:t>
            </a:r>
            <a:r>
              <a:rPr lang="zh-CN" altLang="en-US" sz="1800" b="1" dirty="0">
                <a:solidFill>
                  <a:schemeClr val="tx1"/>
                </a:solidFill>
              </a:rPr>
              <a:t>平台上分别实现</a:t>
            </a:r>
            <a:r>
              <a:rPr lang="en-US" altLang="zh-CN" sz="1800" b="1" dirty="0">
                <a:solidFill>
                  <a:schemeClr val="tx1"/>
                </a:solidFill>
              </a:rPr>
              <a:t>OFDM</a:t>
            </a:r>
            <a:r>
              <a:rPr lang="zh-CN" altLang="en-US" sz="1800" b="1" dirty="0">
                <a:solidFill>
                  <a:schemeClr val="tx1"/>
                </a:solidFill>
              </a:rPr>
              <a:t>信号的收发、</a:t>
            </a:r>
            <a:r>
              <a:rPr lang="en-US" altLang="zh-CN" sz="1800" b="1" dirty="0">
                <a:solidFill>
                  <a:schemeClr val="tx1"/>
                </a:solidFill>
              </a:rPr>
              <a:t>Doppler</a:t>
            </a:r>
            <a:r>
              <a:rPr lang="zh-CN" altLang="en-US" sz="1800" b="1" dirty="0">
                <a:solidFill>
                  <a:schemeClr val="tx1"/>
                </a:solidFill>
              </a:rPr>
              <a:t>雷达的检测</a:t>
            </a:r>
          </a:p>
        </p:txBody>
      </p:sp>
      <p:pic>
        <p:nvPicPr>
          <p:cNvPr id="6" name="图片 5">
            <a:extLst>
              <a:ext uri="{FF2B5EF4-FFF2-40B4-BE49-F238E27FC236}">
                <a16:creationId xmlns:a16="http://schemas.microsoft.com/office/drawing/2014/main" id="{929FBBC8-934D-2B77-88D4-FB91BA8B6432}"/>
              </a:ext>
            </a:extLst>
          </p:cNvPr>
          <p:cNvPicPr>
            <a:picLocks noChangeAspect="1"/>
          </p:cNvPicPr>
          <p:nvPr/>
        </p:nvPicPr>
        <p:blipFill>
          <a:blip r:embed="rId4"/>
          <a:stretch>
            <a:fillRect/>
          </a:stretch>
        </p:blipFill>
        <p:spPr>
          <a:xfrm>
            <a:off x="457200" y="1233923"/>
            <a:ext cx="1985962" cy="1985962"/>
          </a:xfrm>
          <a:prstGeom prst="rect">
            <a:avLst/>
          </a:prstGeom>
        </p:spPr>
      </p:pic>
      <p:pic>
        <p:nvPicPr>
          <p:cNvPr id="13" name="图片 12">
            <a:extLst>
              <a:ext uri="{FF2B5EF4-FFF2-40B4-BE49-F238E27FC236}">
                <a16:creationId xmlns:a16="http://schemas.microsoft.com/office/drawing/2014/main" id="{1913F58B-ECE6-6D4C-5BBF-F14F7D961DAB}"/>
              </a:ext>
            </a:extLst>
          </p:cNvPr>
          <p:cNvPicPr>
            <a:picLocks noChangeAspect="1"/>
          </p:cNvPicPr>
          <p:nvPr/>
        </p:nvPicPr>
        <p:blipFill>
          <a:blip r:embed="rId5"/>
          <a:stretch>
            <a:fillRect/>
          </a:stretch>
        </p:blipFill>
        <p:spPr>
          <a:xfrm>
            <a:off x="457200" y="3453942"/>
            <a:ext cx="3615110" cy="1549333"/>
          </a:xfrm>
          <a:prstGeom prst="rect">
            <a:avLst/>
          </a:prstGeom>
        </p:spPr>
      </p:pic>
      <p:pic>
        <p:nvPicPr>
          <p:cNvPr id="14" name="图片 13">
            <a:extLst>
              <a:ext uri="{FF2B5EF4-FFF2-40B4-BE49-F238E27FC236}">
                <a16:creationId xmlns:a16="http://schemas.microsoft.com/office/drawing/2014/main" id="{D205B75F-9CDC-94BE-5255-40B78A62044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588662" y="1217274"/>
            <a:ext cx="2521904" cy="1985962"/>
          </a:xfrm>
          <a:prstGeom prst="rect">
            <a:avLst/>
          </a:prstGeom>
        </p:spPr>
      </p:pic>
      <p:pic>
        <p:nvPicPr>
          <p:cNvPr id="15" name="图片 14">
            <a:extLst>
              <a:ext uri="{FF2B5EF4-FFF2-40B4-BE49-F238E27FC236}">
                <a16:creationId xmlns:a16="http://schemas.microsoft.com/office/drawing/2014/main" id="{89F734F7-C083-8C47-1432-3F6BB2F0AEF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211734" y="3453942"/>
            <a:ext cx="2941233" cy="1552770"/>
          </a:xfrm>
          <a:prstGeom prst="rect">
            <a:avLst/>
          </a:prstGeom>
        </p:spPr>
      </p:pic>
      <p:pic>
        <p:nvPicPr>
          <p:cNvPr id="38" name="图片 37">
            <a:extLst>
              <a:ext uri="{FF2B5EF4-FFF2-40B4-BE49-F238E27FC236}">
                <a16:creationId xmlns:a16="http://schemas.microsoft.com/office/drawing/2014/main" id="{58B311EA-4051-2113-DCF3-70190FAD5D8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679564" y="3705307"/>
            <a:ext cx="1464436" cy="1028335"/>
          </a:xfrm>
          <a:prstGeom prst="rect">
            <a:avLst/>
          </a:prstGeom>
        </p:spPr>
      </p:pic>
      <p:sp>
        <p:nvSpPr>
          <p:cNvPr id="39" name="Google Shape;70;p15">
            <a:extLst>
              <a:ext uri="{FF2B5EF4-FFF2-40B4-BE49-F238E27FC236}">
                <a16:creationId xmlns:a16="http://schemas.microsoft.com/office/drawing/2014/main" id="{47A929D5-83D5-FA35-1131-1A9F50B171C3}"/>
              </a:ext>
            </a:extLst>
          </p:cNvPr>
          <p:cNvSpPr txBox="1">
            <a:spLocks/>
          </p:cNvSpPr>
          <p:nvPr/>
        </p:nvSpPr>
        <p:spPr>
          <a:xfrm>
            <a:off x="311700" y="140225"/>
            <a:ext cx="77103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2500" dirty="0">
                <a:solidFill>
                  <a:srgbClr val="1155CC"/>
                </a:solidFill>
              </a:rPr>
              <a:t>基于</a:t>
            </a:r>
            <a:r>
              <a:rPr lang="en-US" altLang="zh-CN" sz="2500" dirty="0">
                <a:solidFill>
                  <a:srgbClr val="1155CC"/>
                </a:solidFill>
              </a:rPr>
              <a:t>OFDM</a:t>
            </a:r>
            <a:r>
              <a:rPr lang="zh-CN" altLang="en-US" sz="2500" dirty="0">
                <a:solidFill>
                  <a:srgbClr val="1155CC"/>
                </a:solidFill>
              </a:rPr>
              <a:t>的通信感知一体化系统设计</a:t>
            </a:r>
          </a:p>
        </p:txBody>
      </p:sp>
      <p:pic>
        <p:nvPicPr>
          <p:cNvPr id="41" name="图片 40">
            <a:extLst>
              <a:ext uri="{FF2B5EF4-FFF2-40B4-BE49-F238E27FC236}">
                <a16:creationId xmlns:a16="http://schemas.microsoft.com/office/drawing/2014/main" id="{63B46492-C52D-0D30-DA68-982E58D7F39E}"/>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4664293" y="1225599"/>
            <a:ext cx="3525083" cy="1985962"/>
          </a:xfrm>
          <a:prstGeom prst="rect">
            <a:avLst/>
          </a:prstGeom>
        </p:spPr>
      </p:pic>
      <p:pic>
        <p:nvPicPr>
          <p:cNvPr id="36" name="图片 35">
            <a:extLst>
              <a:ext uri="{FF2B5EF4-FFF2-40B4-BE49-F238E27FC236}">
                <a16:creationId xmlns:a16="http://schemas.microsoft.com/office/drawing/2014/main" id="{863B1088-76DD-901D-9778-A89C830118C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7686376" y="1581309"/>
            <a:ext cx="1458253" cy="1155597"/>
          </a:xfrm>
          <a:prstGeom prst="rect">
            <a:avLst/>
          </a:prstGeom>
        </p:spPr>
      </p:pic>
      <p:pic>
        <p:nvPicPr>
          <p:cNvPr id="45" name="图片 44">
            <a:extLst>
              <a:ext uri="{FF2B5EF4-FFF2-40B4-BE49-F238E27FC236}">
                <a16:creationId xmlns:a16="http://schemas.microsoft.com/office/drawing/2014/main" id="{C672B6BF-D855-70F0-C345-7F1DEB2BDFC5}"/>
              </a:ext>
            </a:extLst>
          </p:cNvPr>
          <p:cNvPicPr>
            <a:picLocks noChangeAspect="1"/>
          </p:cNvPicPr>
          <p:nvPr/>
        </p:nvPicPr>
        <p:blipFill>
          <a:blip r:embed="rId11"/>
          <a:stretch>
            <a:fillRect/>
          </a:stretch>
        </p:blipFill>
        <p:spPr>
          <a:xfrm>
            <a:off x="6653487" y="3468690"/>
            <a:ext cx="1032889" cy="1549333"/>
          </a:xfrm>
          <a:prstGeom prst="rect">
            <a:avLst/>
          </a:prstGeom>
        </p:spPr>
      </p:pic>
      <p:sp>
        <p:nvSpPr>
          <p:cNvPr id="46" name="Google Shape;71;p15">
            <a:extLst>
              <a:ext uri="{FF2B5EF4-FFF2-40B4-BE49-F238E27FC236}">
                <a16:creationId xmlns:a16="http://schemas.microsoft.com/office/drawing/2014/main" id="{424C090C-AE8C-6C23-F4FA-4DB5ECEB421A}"/>
              </a:ext>
            </a:extLst>
          </p:cNvPr>
          <p:cNvSpPr txBox="1">
            <a:spLocks/>
          </p:cNvSpPr>
          <p:nvPr/>
        </p:nvSpPr>
        <p:spPr>
          <a:xfrm>
            <a:off x="1092053" y="3024128"/>
            <a:ext cx="5960513" cy="421489"/>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1pPr>
            <a:lvl2pPr marL="914400" marR="0" lvl="1"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L="1371600" marR="0" lvl="2"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3pPr>
            <a:lvl4pPr marL="1828800" marR="0" lvl="3"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4pPr>
            <a:lvl5pPr marL="2286000" marR="0" lvl="4"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5pPr>
            <a:lvl6pPr marL="2743200" marR="0" lvl="5"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6pPr>
            <a:lvl7pPr marL="3200400" marR="0" lvl="6"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7pPr>
            <a:lvl8pPr marL="3657600" marR="0" lvl="7"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8pPr>
            <a:lvl9pPr marL="4114800" marR="0" lvl="8"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9pPr>
          </a:lstStyle>
          <a:p>
            <a:pPr marL="114300" indent="0" algn="l">
              <a:buSzPts val="1800"/>
            </a:pPr>
            <a:r>
              <a:rPr lang="zh-CN" altLang="en-US" sz="1800" b="1" dirty="0">
                <a:solidFill>
                  <a:srgbClr val="FF0000"/>
                </a:solidFill>
              </a:rPr>
              <a:t>留存有过程文档逾</a:t>
            </a:r>
            <a:r>
              <a:rPr lang="en-US" altLang="zh-CN" sz="1800" b="1" dirty="0">
                <a:solidFill>
                  <a:srgbClr val="FF0000"/>
                </a:solidFill>
              </a:rPr>
              <a:t>70</a:t>
            </a:r>
            <a:r>
              <a:rPr lang="zh-CN" altLang="en-US" sz="1800" b="1" dirty="0">
                <a:solidFill>
                  <a:srgbClr val="FF0000"/>
                </a:solidFill>
              </a:rPr>
              <a:t>页，有效字数超</a:t>
            </a:r>
            <a:r>
              <a:rPr lang="en-US" altLang="zh-CN" sz="1800" b="1" dirty="0">
                <a:solidFill>
                  <a:srgbClr val="FF0000"/>
                </a:solidFill>
              </a:rPr>
              <a:t>1.3w</a:t>
            </a:r>
            <a:r>
              <a:rPr lang="zh-CN" altLang="en-US" sz="1800" b="1" dirty="0">
                <a:solidFill>
                  <a:srgbClr val="FF0000"/>
                </a:solidFill>
              </a:rPr>
              <a:t>字，录制视频</a:t>
            </a:r>
            <a:r>
              <a:rPr lang="en-US" altLang="zh-CN" sz="1800" b="1" dirty="0">
                <a:solidFill>
                  <a:srgbClr val="FF0000"/>
                </a:solidFill>
              </a:rPr>
              <a:t>3</a:t>
            </a:r>
            <a:r>
              <a:rPr lang="zh-CN" altLang="en-US" sz="1800" b="1" dirty="0">
                <a:solidFill>
                  <a:srgbClr val="FF0000"/>
                </a:solidFill>
              </a:rPr>
              <a:t>段。</a:t>
            </a:r>
            <a:endParaRPr lang="en-US" altLang="zh-CN" sz="1800" b="1" dirty="0">
              <a:solidFill>
                <a:srgbClr val="FF0000"/>
              </a:solidFill>
            </a:endParaRPr>
          </a:p>
        </p:txBody>
      </p:sp>
    </p:spTree>
    <p:extLst>
      <p:ext uri="{BB962C8B-B14F-4D97-AF65-F5344CB8AC3E}">
        <p14:creationId xmlns:p14="http://schemas.microsoft.com/office/powerpoint/2010/main" val="12023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54"/>
        <p:cNvGrpSpPr/>
        <p:nvPr/>
      </p:nvGrpSpPr>
      <p:grpSpPr>
        <a:xfrm>
          <a:off x="0" y="0"/>
          <a:ext cx="0" cy="0"/>
          <a:chOff x="0" y="0"/>
          <a:chExt cx="0" cy="0"/>
        </a:xfrm>
      </p:grpSpPr>
      <p:sp>
        <p:nvSpPr>
          <p:cNvPr id="9" name="Google Shape;70;p15">
            <a:extLst>
              <a:ext uri="{FF2B5EF4-FFF2-40B4-BE49-F238E27FC236}">
                <a16:creationId xmlns:a16="http://schemas.microsoft.com/office/drawing/2014/main" id="{1BB67684-3928-4568-F35D-7F34D71426BE}"/>
              </a:ext>
            </a:extLst>
          </p:cNvPr>
          <p:cNvSpPr txBox="1">
            <a:spLocks/>
          </p:cNvSpPr>
          <p:nvPr/>
        </p:nvSpPr>
        <p:spPr>
          <a:xfrm>
            <a:off x="311700" y="140225"/>
            <a:ext cx="77103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2500" dirty="0">
                <a:solidFill>
                  <a:srgbClr val="1155CC"/>
                </a:solidFill>
              </a:rPr>
              <a:t>基于</a:t>
            </a:r>
            <a:r>
              <a:rPr lang="en-US" altLang="zh-CN" sz="2500" dirty="0">
                <a:solidFill>
                  <a:srgbClr val="1155CC"/>
                </a:solidFill>
              </a:rPr>
              <a:t>OFDM</a:t>
            </a:r>
            <a:r>
              <a:rPr lang="zh-CN" altLang="en-US" sz="2500" dirty="0">
                <a:solidFill>
                  <a:srgbClr val="1155CC"/>
                </a:solidFill>
              </a:rPr>
              <a:t>的通信感知一体化系统设计</a:t>
            </a:r>
          </a:p>
        </p:txBody>
      </p:sp>
      <p:sp>
        <p:nvSpPr>
          <p:cNvPr id="5" name="Google Shape;70;p15">
            <a:extLst>
              <a:ext uri="{FF2B5EF4-FFF2-40B4-BE49-F238E27FC236}">
                <a16:creationId xmlns:a16="http://schemas.microsoft.com/office/drawing/2014/main" id="{ED5043F4-630C-47A1-A535-970EDE862C3E}"/>
              </a:ext>
            </a:extLst>
          </p:cNvPr>
          <p:cNvSpPr txBox="1">
            <a:spLocks/>
          </p:cNvSpPr>
          <p:nvPr/>
        </p:nvSpPr>
        <p:spPr>
          <a:xfrm>
            <a:off x="311700" y="661223"/>
            <a:ext cx="77103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1800" b="1" dirty="0">
                <a:solidFill>
                  <a:schemeClr val="tx1"/>
                </a:solidFill>
              </a:rPr>
              <a:t>通感融合，成功实现通信感知一体化设计！</a:t>
            </a:r>
          </a:p>
        </p:txBody>
      </p:sp>
      <p:pic>
        <p:nvPicPr>
          <p:cNvPr id="2" name="通感一体化系统">
            <a:hlinkClick r:id="" action="ppaction://media"/>
            <a:extLst>
              <a:ext uri="{FF2B5EF4-FFF2-40B4-BE49-F238E27FC236}">
                <a16:creationId xmlns:a16="http://schemas.microsoft.com/office/drawing/2014/main" id="{0086A36F-4700-FA46-26E9-0DED152F0B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6778" y="1151446"/>
            <a:ext cx="6749578" cy="3796638"/>
          </a:xfrm>
          <a:prstGeom prst="rect">
            <a:avLst/>
          </a:prstGeom>
        </p:spPr>
      </p:pic>
    </p:spTree>
    <p:extLst>
      <p:ext uri="{BB962C8B-B14F-4D97-AF65-F5344CB8AC3E}">
        <p14:creationId xmlns:p14="http://schemas.microsoft.com/office/powerpoint/2010/main" val="15725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4"/>
        <p:cNvGrpSpPr/>
        <p:nvPr/>
      </p:nvGrpSpPr>
      <p:grpSpPr>
        <a:xfrm>
          <a:off x="0" y="0"/>
          <a:ext cx="0" cy="0"/>
          <a:chOff x="0" y="0"/>
          <a:chExt cx="0" cy="0"/>
        </a:xfrm>
      </p:grpSpPr>
      <p:sp>
        <p:nvSpPr>
          <p:cNvPr id="9" name="Google Shape;70;p15">
            <a:extLst>
              <a:ext uri="{FF2B5EF4-FFF2-40B4-BE49-F238E27FC236}">
                <a16:creationId xmlns:a16="http://schemas.microsoft.com/office/drawing/2014/main" id="{1BB67684-3928-4568-F35D-7F34D71426BE}"/>
              </a:ext>
            </a:extLst>
          </p:cNvPr>
          <p:cNvSpPr txBox="1">
            <a:spLocks/>
          </p:cNvSpPr>
          <p:nvPr/>
        </p:nvSpPr>
        <p:spPr>
          <a:xfrm>
            <a:off x="311700" y="140225"/>
            <a:ext cx="77103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2500" dirty="0">
                <a:solidFill>
                  <a:srgbClr val="1155CC"/>
                </a:solidFill>
              </a:rPr>
              <a:t>无人机网络中基于深度强化学习的通感资源分配方法</a:t>
            </a:r>
          </a:p>
        </p:txBody>
      </p:sp>
      <p:sp>
        <p:nvSpPr>
          <p:cNvPr id="5" name="Google Shape;70;p15">
            <a:extLst>
              <a:ext uri="{FF2B5EF4-FFF2-40B4-BE49-F238E27FC236}">
                <a16:creationId xmlns:a16="http://schemas.microsoft.com/office/drawing/2014/main" id="{ED5043F4-630C-47A1-A535-970EDE862C3E}"/>
              </a:ext>
            </a:extLst>
          </p:cNvPr>
          <p:cNvSpPr txBox="1">
            <a:spLocks/>
          </p:cNvSpPr>
          <p:nvPr/>
        </p:nvSpPr>
        <p:spPr>
          <a:xfrm>
            <a:off x="311700" y="661222"/>
            <a:ext cx="8832300" cy="961838"/>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1800" b="1" dirty="0">
                <a:solidFill>
                  <a:schemeClr val="bg2">
                    <a:lumMod val="40000"/>
                    <a:lumOff val="60000"/>
                  </a:schemeClr>
                </a:solidFill>
              </a:rPr>
              <a:t>通信感知一体化系统对资源的通感划分是固定的</a:t>
            </a:r>
            <a:endParaRPr lang="en-US" altLang="zh-CN" sz="1800" b="1" dirty="0">
              <a:solidFill>
                <a:schemeClr val="bg2">
                  <a:lumMod val="40000"/>
                  <a:lumOff val="60000"/>
                </a:schemeClr>
              </a:solidFill>
            </a:endParaRPr>
          </a:p>
          <a:p>
            <a:pPr algn="l">
              <a:lnSpc>
                <a:spcPct val="35000"/>
              </a:lnSpc>
            </a:pPr>
            <a:endParaRPr lang="en-US" altLang="zh-CN" sz="1800" b="1" dirty="0">
              <a:solidFill>
                <a:schemeClr val="tx1"/>
              </a:solidFill>
            </a:endParaRPr>
          </a:p>
          <a:p>
            <a:pPr algn="l"/>
            <a:r>
              <a:rPr lang="zh-CN" altLang="en-US" sz="1800" b="1" dirty="0">
                <a:solidFill>
                  <a:schemeClr val="tx1"/>
                </a:solidFill>
              </a:rPr>
              <a:t>因此我们对通感资源分配方法作算法设计，并形成了专利初稿，于近期投出！</a:t>
            </a:r>
          </a:p>
        </p:txBody>
      </p:sp>
      <p:pic>
        <p:nvPicPr>
          <p:cNvPr id="14" name="图片 13">
            <a:extLst>
              <a:ext uri="{FF2B5EF4-FFF2-40B4-BE49-F238E27FC236}">
                <a16:creationId xmlns:a16="http://schemas.microsoft.com/office/drawing/2014/main" id="{DEF5D283-F740-21F1-C5D2-288C150EB6D3}"/>
              </a:ext>
            </a:extLst>
          </p:cNvPr>
          <p:cNvPicPr>
            <a:picLocks noChangeAspect="1"/>
          </p:cNvPicPr>
          <p:nvPr/>
        </p:nvPicPr>
        <p:blipFill>
          <a:blip r:embed="rId4"/>
          <a:stretch>
            <a:fillRect/>
          </a:stretch>
        </p:blipFill>
        <p:spPr>
          <a:xfrm>
            <a:off x="3827422" y="1439475"/>
            <a:ext cx="3517307" cy="2454345"/>
          </a:xfrm>
          <a:prstGeom prst="rect">
            <a:avLst/>
          </a:prstGeom>
        </p:spPr>
      </p:pic>
      <p:pic>
        <p:nvPicPr>
          <p:cNvPr id="18" name="图片 17">
            <a:extLst>
              <a:ext uri="{FF2B5EF4-FFF2-40B4-BE49-F238E27FC236}">
                <a16:creationId xmlns:a16="http://schemas.microsoft.com/office/drawing/2014/main" id="{00D91321-6BF8-00D0-4388-C459629BDA16}"/>
              </a:ext>
            </a:extLst>
          </p:cNvPr>
          <p:cNvPicPr>
            <a:picLocks noChangeAspect="1"/>
          </p:cNvPicPr>
          <p:nvPr/>
        </p:nvPicPr>
        <p:blipFill>
          <a:blip r:embed="rId5"/>
          <a:stretch>
            <a:fillRect/>
          </a:stretch>
        </p:blipFill>
        <p:spPr>
          <a:xfrm>
            <a:off x="4538829" y="1866371"/>
            <a:ext cx="3509221" cy="2454345"/>
          </a:xfrm>
          <a:prstGeom prst="rect">
            <a:avLst/>
          </a:prstGeom>
        </p:spPr>
      </p:pic>
      <p:pic>
        <p:nvPicPr>
          <p:cNvPr id="16" name="图片 15">
            <a:extLst>
              <a:ext uri="{FF2B5EF4-FFF2-40B4-BE49-F238E27FC236}">
                <a16:creationId xmlns:a16="http://schemas.microsoft.com/office/drawing/2014/main" id="{81BE7E4B-4220-391D-C4BF-A83BE12944A1}"/>
              </a:ext>
            </a:extLst>
          </p:cNvPr>
          <p:cNvPicPr>
            <a:picLocks noChangeAspect="1"/>
          </p:cNvPicPr>
          <p:nvPr/>
        </p:nvPicPr>
        <p:blipFill>
          <a:blip r:embed="rId6"/>
          <a:stretch>
            <a:fillRect/>
          </a:stretch>
        </p:blipFill>
        <p:spPr>
          <a:xfrm>
            <a:off x="5201751" y="2293268"/>
            <a:ext cx="3505704" cy="2454345"/>
          </a:xfrm>
          <a:prstGeom prst="rect">
            <a:avLst/>
          </a:prstGeom>
        </p:spPr>
      </p:pic>
      <p:pic>
        <p:nvPicPr>
          <p:cNvPr id="12" name="图片 11">
            <a:extLst>
              <a:ext uri="{FF2B5EF4-FFF2-40B4-BE49-F238E27FC236}">
                <a16:creationId xmlns:a16="http://schemas.microsoft.com/office/drawing/2014/main" id="{2A90CDBF-4763-77FE-6430-93E5414F3A84}"/>
              </a:ext>
            </a:extLst>
          </p:cNvPr>
          <p:cNvPicPr>
            <a:picLocks noChangeAspect="1"/>
          </p:cNvPicPr>
          <p:nvPr/>
        </p:nvPicPr>
        <p:blipFill>
          <a:blip r:embed="rId7"/>
          <a:stretch>
            <a:fillRect/>
          </a:stretch>
        </p:blipFill>
        <p:spPr>
          <a:xfrm>
            <a:off x="6293440" y="2689155"/>
            <a:ext cx="1728560" cy="2454345"/>
          </a:xfrm>
          <a:prstGeom prst="rect">
            <a:avLst/>
          </a:prstGeom>
        </p:spPr>
      </p:pic>
      <p:pic>
        <p:nvPicPr>
          <p:cNvPr id="126" name="图片 125">
            <a:extLst>
              <a:ext uri="{FF2B5EF4-FFF2-40B4-BE49-F238E27FC236}">
                <a16:creationId xmlns:a16="http://schemas.microsoft.com/office/drawing/2014/main" id="{2841C150-66B7-C6D0-989C-FB094D982143}"/>
              </a:ext>
            </a:extLst>
          </p:cNvPr>
          <p:cNvPicPr>
            <a:picLocks noChangeAspect="1"/>
          </p:cNvPicPr>
          <p:nvPr/>
        </p:nvPicPr>
        <p:blipFill>
          <a:blip r:embed="rId8"/>
          <a:stretch>
            <a:fillRect/>
          </a:stretch>
        </p:blipFill>
        <p:spPr>
          <a:xfrm>
            <a:off x="436545" y="1523647"/>
            <a:ext cx="3223966" cy="3223966"/>
          </a:xfrm>
          <a:prstGeom prst="rect">
            <a:avLst/>
          </a:prstGeom>
        </p:spPr>
      </p:pic>
    </p:spTree>
    <p:extLst>
      <p:ext uri="{BB962C8B-B14F-4D97-AF65-F5344CB8AC3E}">
        <p14:creationId xmlns:p14="http://schemas.microsoft.com/office/powerpoint/2010/main" val="244314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4"/>
        <p:cNvGrpSpPr/>
        <p:nvPr/>
      </p:nvGrpSpPr>
      <p:grpSpPr>
        <a:xfrm>
          <a:off x="0" y="0"/>
          <a:ext cx="0" cy="0"/>
          <a:chOff x="0" y="0"/>
          <a:chExt cx="0" cy="0"/>
        </a:xfrm>
      </p:grpSpPr>
      <p:sp>
        <p:nvSpPr>
          <p:cNvPr id="9" name="Google Shape;70;p15">
            <a:extLst>
              <a:ext uri="{FF2B5EF4-FFF2-40B4-BE49-F238E27FC236}">
                <a16:creationId xmlns:a16="http://schemas.microsoft.com/office/drawing/2014/main" id="{1BB67684-3928-4568-F35D-7F34D71426BE}"/>
              </a:ext>
            </a:extLst>
          </p:cNvPr>
          <p:cNvSpPr txBox="1">
            <a:spLocks/>
          </p:cNvSpPr>
          <p:nvPr/>
        </p:nvSpPr>
        <p:spPr>
          <a:xfrm>
            <a:off x="311700" y="140225"/>
            <a:ext cx="77103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2500" dirty="0">
                <a:solidFill>
                  <a:srgbClr val="1155CC"/>
                </a:solidFill>
              </a:rPr>
              <a:t>研究历程</a:t>
            </a:r>
          </a:p>
        </p:txBody>
      </p:sp>
      <p:sp>
        <p:nvSpPr>
          <p:cNvPr id="5" name="Google Shape;70;p15">
            <a:extLst>
              <a:ext uri="{FF2B5EF4-FFF2-40B4-BE49-F238E27FC236}">
                <a16:creationId xmlns:a16="http://schemas.microsoft.com/office/drawing/2014/main" id="{ED5043F4-630C-47A1-A535-970EDE862C3E}"/>
              </a:ext>
            </a:extLst>
          </p:cNvPr>
          <p:cNvSpPr txBox="1">
            <a:spLocks/>
          </p:cNvSpPr>
          <p:nvPr/>
        </p:nvSpPr>
        <p:spPr>
          <a:xfrm>
            <a:off x="311700" y="661223"/>
            <a:ext cx="7710300" cy="496162"/>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1800" b="1" dirty="0">
                <a:solidFill>
                  <a:schemeClr val="bg2">
                    <a:lumMod val="60000"/>
                    <a:lumOff val="40000"/>
                  </a:schemeClr>
                </a:solidFill>
              </a:rPr>
              <a:t>自</a:t>
            </a:r>
            <a:r>
              <a:rPr lang="en-US" altLang="zh-CN" sz="1800" b="1" dirty="0">
                <a:solidFill>
                  <a:schemeClr val="bg2">
                    <a:lumMod val="60000"/>
                    <a:lumOff val="40000"/>
                  </a:schemeClr>
                </a:solidFill>
              </a:rPr>
              <a:t>2021</a:t>
            </a:r>
            <a:r>
              <a:rPr lang="zh-CN" altLang="en-US" sz="1800" b="1" dirty="0">
                <a:solidFill>
                  <a:schemeClr val="bg2">
                    <a:lumMod val="60000"/>
                    <a:lumOff val="40000"/>
                  </a:schemeClr>
                </a:solidFill>
              </a:rPr>
              <a:t>年</a:t>
            </a:r>
            <a:r>
              <a:rPr lang="en-US" altLang="zh-CN" sz="1800" b="1" dirty="0">
                <a:solidFill>
                  <a:schemeClr val="bg2">
                    <a:lumMod val="60000"/>
                    <a:lumOff val="40000"/>
                  </a:schemeClr>
                </a:solidFill>
              </a:rPr>
              <a:t>12</a:t>
            </a:r>
            <a:r>
              <a:rPr lang="zh-CN" altLang="en-US" sz="1800" b="1" dirty="0">
                <a:solidFill>
                  <a:schemeClr val="bg2">
                    <a:lumMod val="60000"/>
                    <a:lumOff val="40000"/>
                  </a:schemeClr>
                </a:solidFill>
              </a:rPr>
              <a:t>月份至今，我们已经</a:t>
            </a:r>
            <a:r>
              <a:rPr lang="en-US" altLang="zh-CN" sz="1800" b="1" dirty="0">
                <a:solidFill>
                  <a:schemeClr val="bg2">
                    <a:lumMod val="60000"/>
                    <a:lumOff val="40000"/>
                  </a:schemeClr>
                </a:solidFill>
              </a:rPr>
              <a:t>…</a:t>
            </a:r>
            <a:endParaRPr lang="zh-CN" altLang="en-US" sz="1800" b="1" dirty="0">
              <a:solidFill>
                <a:schemeClr val="bg2">
                  <a:lumMod val="60000"/>
                  <a:lumOff val="40000"/>
                </a:schemeClr>
              </a:solidFill>
            </a:endParaRPr>
          </a:p>
        </p:txBody>
      </p:sp>
      <p:sp>
        <p:nvSpPr>
          <p:cNvPr id="4" name="Google Shape;71;p15">
            <a:extLst>
              <a:ext uri="{FF2B5EF4-FFF2-40B4-BE49-F238E27FC236}">
                <a16:creationId xmlns:a16="http://schemas.microsoft.com/office/drawing/2014/main" id="{AC79D8D0-19AE-4AFA-2288-0E22A8E64334}"/>
              </a:ext>
            </a:extLst>
          </p:cNvPr>
          <p:cNvSpPr txBox="1">
            <a:spLocks/>
          </p:cNvSpPr>
          <p:nvPr/>
        </p:nvSpPr>
        <p:spPr>
          <a:xfrm>
            <a:off x="192945" y="1094822"/>
            <a:ext cx="8438018" cy="127985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1pPr>
            <a:lvl2pPr marL="914400" marR="0" lvl="1"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L="1371600" marR="0" lvl="2"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3pPr>
            <a:lvl4pPr marL="1828800" marR="0" lvl="3"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4pPr>
            <a:lvl5pPr marL="2286000" marR="0" lvl="4"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5pPr>
            <a:lvl6pPr marL="2743200" marR="0" lvl="5"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6pPr>
            <a:lvl7pPr marL="3200400" marR="0" lvl="6"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7pPr>
            <a:lvl8pPr marL="3657600" marR="0" lvl="7"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8pPr>
            <a:lvl9pPr marL="4114800" marR="0" lvl="8"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9pPr>
          </a:lstStyle>
          <a:p>
            <a:pPr marL="114300" indent="0" algn="l">
              <a:buSzPts val="1800"/>
            </a:pPr>
            <a:r>
              <a:rPr lang="en-US" altLang="zh-CN" sz="1400" dirty="0">
                <a:solidFill>
                  <a:schemeClr val="bg2">
                    <a:lumMod val="60000"/>
                    <a:lumOff val="40000"/>
                  </a:schemeClr>
                </a:solidFill>
              </a:rPr>
              <a:t>-- 2021.12 ~ 2022.03,</a:t>
            </a:r>
            <a:r>
              <a:rPr lang="zh-CN" altLang="en-US" sz="1400" dirty="0">
                <a:solidFill>
                  <a:schemeClr val="bg2">
                    <a:lumMod val="60000"/>
                    <a:lumOff val="40000"/>
                  </a:schemeClr>
                </a:solidFill>
              </a:rPr>
              <a:t> 文献阅读，了解背景</a:t>
            </a:r>
            <a:endParaRPr lang="en-US" altLang="zh-CN" sz="1400" dirty="0">
              <a:solidFill>
                <a:schemeClr val="bg2">
                  <a:lumMod val="60000"/>
                  <a:lumOff val="40000"/>
                </a:schemeClr>
              </a:solidFill>
            </a:endParaRPr>
          </a:p>
          <a:p>
            <a:pPr marL="114300" indent="0" algn="l">
              <a:lnSpc>
                <a:spcPct val="25000"/>
              </a:lnSpc>
              <a:buSzPts val="1800"/>
            </a:pPr>
            <a:endParaRPr lang="en-US" altLang="zh-CN" sz="1400" dirty="0">
              <a:solidFill>
                <a:schemeClr val="bg2">
                  <a:lumMod val="60000"/>
                  <a:lumOff val="40000"/>
                </a:schemeClr>
              </a:solidFill>
            </a:endParaRPr>
          </a:p>
          <a:p>
            <a:pPr marL="114300" indent="0" algn="l">
              <a:buSzPts val="1800"/>
            </a:pPr>
            <a:r>
              <a:rPr lang="en-US" altLang="zh-CN" sz="1400" dirty="0">
                <a:solidFill>
                  <a:schemeClr val="bg2">
                    <a:lumMod val="60000"/>
                    <a:lumOff val="40000"/>
                  </a:schemeClr>
                </a:solidFill>
              </a:rPr>
              <a:t>-- 2022.04 ~ 2022.07,</a:t>
            </a:r>
            <a:r>
              <a:rPr lang="zh-CN" altLang="en-US" sz="1400" dirty="0">
                <a:solidFill>
                  <a:schemeClr val="bg2">
                    <a:lumMod val="60000"/>
                    <a:lumOff val="40000"/>
                  </a:schemeClr>
                </a:solidFill>
              </a:rPr>
              <a:t> 独立搭建通信部分，实现</a:t>
            </a:r>
            <a:r>
              <a:rPr lang="en-US" altLang="zh-CN" sz="1400" dirty="0">
                <a:solidFill>
                  <a:schemeClr val="bg2">
                    <a:lumMod val="60000"/>
                    <a:lumOff val="40000"/>
                  </a:schemeClr>
                </a:solidFill>
              </a:rPr>
              <a:t>OFDM</a:t>
            </a:r>
            <a:r>
              <a:rPr lang="zh-CN" altLang="en-US" sz="1400" dirty="0">
                <a:solidFill>
                  <a:schemeClr val="bg2">
                    <a:lumMod val="60000"/>
                    <a:lumOff val="40000"/>
                  </a:schemeClr>
                </a:solidFill>
              </a:rPr>
              <a:t>信号的收发；</a:t>
            </a:r>
            <a:endParaRPr lang="en-US" altLang="zh-CN" sz="1400" dirty="0">
              <a:solidFill>
                <a:schemeClr val="bg2">
                  <a:lumMod val="60000"/>
                  <a:lumOff val="40000"/>
                </a:schemeClr>
              </a:solidFill>
            </a:endParaRPr>
          </a:p>
          <a:p>
            <a:pPr marL="114300" indent="0" algn="l">
              <a:lnSpc>
                <a:spcPct val="25000"/>
              </a:lnSpc>
              <a:buSzPts val="1800"/>
            </a:pPr>
            <a:endParaRPr lang="en-US" altLang="zh-CN" sz="1400" dirty="0">
              <a:solidFill>
                <a:schemeClr val="bg2">
                  <a:lumMod val="60000"/>
                  <a:lumOff val="40000"/>
                </a:schemeClr>
              </a:solidFill>
            </a:endParaRPr>
          </a:p>
          <a:p>
            <a:pPr marL="114300" indent="0" algn="l">
              <a:buSzPts val="1800"/>
            </a:pPr>
            <a:r>
              <a:rPr lang="en-US" altLang="zh-CN" sz="1400" dirty="0">
                <a:solidFill>
                  <a:schemeClr val="bg2">
                    <a:lumMod val="60000"/>
                    <a:lumOff val="40000"/>
                  </a:schemeClr>
                </a:solidFill>
              </a:rPr>
              <a:t>-- 2022.08 ~ 2022.12,</a:t>
            </a:r>
            <a:r>
              <a:rPr lang="zh-CN" altLang="en-US" sz="1400" dirty="0">
                <a:solidFill>
                  <a:schemeClr val="bg2">
                    <a:lumMod val="60000"/>
                    <a:lumOff val="40000"/>
                  </a:schemeClr>
                </a:solidFill>
              </a:rPr>
              <a:t> 独立搭建雷达部分，实现多普勒雷达的检测；</a:t>
            </a:r>
            <a:endParaRPr lang="en-US" altLang="zh-CN" sz="1400" dirty="0">
              <a:solidFill>
                <a:schemeClr val="bg2">
                  <a:lumMod val="60000"/>
                  <a:lumOff val="40000"/>
                </a:schemeClr>
              </a:solidFill>
            </a:endParaRPr>
          </a:p>
          <a:p>
            <a:pPr marL="114300" indent="0" algn="l">
              <a:lnSpc>
                <a:spcPct val="25000"/>
              </a:lnSpc>
              <a:buSzPts val="1800"/>
            </a:pPr>
            <a:endParaRPr lang="en-US" altLang="zh-CN" sz="1400" dirty="0">
              <a:solidFill>
                <a:schemeClr val="tx1"/>
              </a:solidFill>
            </a:endParaRPr>
          </a:p>
          <a:p>
            <a:pPr marL="114300" indent="0" algn="l">
              <a:buSzPts val="1800"/>
            </a:pPr>
            <a:r>
              <a:rPr lang="en-US" altLang="zh-CN" sz="1400" dirty="0">
                <a:solidFill>
                  <a:schemeClr val="tx1"/>
                </a:solidFill>
              </a:rPr>
              <a:t>-- 2023.01 ~ 2023.03,</a:t>
            </a:r>
            <a:r>
              <a:rPr lang="zh-CN" altLang="en-US" sz="1400" dirty="0">
                <a:solidFill>
                  <a:schemeClr val="tx1"/>
                </a:solidFill>
              </a:rPr>
              <a:t> 实现通信和感知的</a:t>
            </a:r>
            <a:r>
              <a:rPr lang="zh-CN" altLang="en-US" sz="1400" b="1" dirty="0">
                <a:solidFill>
                  <a:srgbClr val="1155BC"/>
                </a:solidFill>
              </a:rPr>
              <a:t>一体化系统设计，</a:t>
            </a:r>
            <a:r>
              <a:rPr lang="zh-CN" altLang="en-US" sz="1400" dirty="0">
                <a:solidFill>
                  <a:schemeClr val="tx1"/>
                </a:solidFill>
              </a:rPr>
              <a:t>形成</a:t>
            </a:r>
            <a:r>
              <a:rPr lang="zh-CN" altLang="en-US" sz="1400" b="1" dirty="0">
                <a:solidFill>
                  <a:srgbClr val="1155BC"/>
                </a:solidFill>
              </a:rPr>
              <a:t>专利初稿</a:t>
            </a:r>
            <a:r>
              <a:rPr lang="zh-CN" altLang="en-US" sz="1400" dirty="0">
                <a:solidFill>
                  <a:schemeClr val="tx1"/>
                </a:solidFill>
              </a:rPr>
              <a:t>！</a:t>
            </a:r>
            <a:endParaRPr lang="en-US" altLang="zh-CN" sz="1400" dirty="0">
              <a:solidFill>
                <a:schemeClr val="tx1"/>
              </a:solidFill>
            </a:endParaRPr>
          </a:p>
        </p:txBody>
      </p:sp>
      <p:sp>
        <p:nvSpPr>
          <p:cNvPr id="6" name="Google Shape;70;p15">
            <a:extLst>
              <a:ext uri="{FF2B5EF4-FFF2-40B4-BE49-F238E27FC236}">
                <a16:creationId xmlns:a16="http://schemas.microsoft.com/office/drawing/2014/main" id="{81F20AEB-51D1-5742-5E90-71769BA37040}"/>
              </a:ext>
            </a:extLst>
          </p:cNvPr>
          <p:cNvSpPr txBox="1">
            <a:spLocks/>
          </p:cNvSpPr>
          <p:nvPr/>
        </p:nvSpPr>
        <p:spPr>
          <a:xfrm>
            <a:off x="311700" y="2439578"/>
            <a:ext cx="7710300" cy="496162"/>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Candara"/>
              <a:buNone/>
              <a:defRPr sz="5200" b="0" i="0" u="none" strike="noStrike" cap="none">
                <a:solidFill>
                  <a:schemeClr val="dk1"/>
                </a:solidFill>
                <a:latin typeface="Candara"/>
                <a:ea typeface="Candara"/>
                <a:cs typeface="Candara"/>
                <a:sym typeface="Candar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zh-CN" altLang="en-US" sz="1800" b="1" dirty="0">
                <a:solidFill>
                  <a:schemeClr val="tx1"/>
                </a:solidFill>
              </a:rPr>
              <a:t>从</a:t>
            </a:r>
            <a:r>
              <a:rPr lang="en-US" altLang="zh-CN" sz="1800" b="1" dirty="0">
                <a:solidFill>
                  <a:schemeClr val="tx1"/>
                </a:solidFill>
              </a:rPr>
              <a:t>2023</a:t>
            </a:r>
            <a:r>
              <a:rPr lang="zh-CN" altLang="en-US" sz="1800" b="1" dirty="0">
                <a:solidFill>
                  <a:schemeClr val="tx1"/>
                </a:solidFill>
              </a:rPr>
              <a:t>年</a:t>
            </a:r>
            <a:r>
              <a:rPr lang="en-US" altLang="zh-CN" sz="1800" b="1" dirty="0">
                <a:solidFill>
                  <a:schemeClr val="tx1"/>
                </a:solidFill>
              </a:rPr>
              <a:t>4</a:t>
            </a:r>
            <a:r>
              <a:rPr lang="zh-CN" altLang="en-US" sz="1800" b="1" dirty="0">
                <a:solidFill>
                  <a:schemeClr val="tx1"/>
                </a:solidFill>
              </a:rPr>
              <a:t>月份往后，我们将要</a:t>
            </a:r>
            <a:r>
              <a:rPr lang="en-US" altLang="zh-CN" sz="1800" b="1" dirty="0">
                <a:solidFill>
                  <a:schemeClr val="tx1"/>
                </a:solidFill>
              </a:rPr>
              <a:t>…</a:t>
            </a:r>
            <a:endParaRPr lang="zh-CN" altLang="en-US" sz="1800" b="1" dirty="0">
              <a:solidFill>
                <a:schemeClr val="tx1"/>
              </a:solidFill>
            </a:endParaRPr>
          </a:p>
        </p:txBody>
      </p:sp>
      <p:sp>
        <p:nvSpPr>
          <p:cNvPr id="7" name="Google Shape;71;p15">
            <a:extLst>
              <a:ext uri="{FF2B5EF4-FFF2-40B4-BE49-F238E27FC236}">
                <a16:creationId xmlns:a16="http://schemas.microsoft.com/office/drawing/2014/main" id="{E52B268C-9E21-671B-4122-4143D2E8AA70}"/>
              </a:ext>
            </a:extLst>
          </p:cNvPr>
          <p:cNvSpPr txBox="1">
            <a:spLocks/>
          </p:cNvSpPr>
          <p:nvPr/>
        </p:nvSpPr>
        <p:spPr>
          <a:xfrm>
            <a:off x="192945" y="2806637"/>
            <a:ext cx="8758110" cy="202549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1pPr>
            <a:lvl2pPr marL="914400" marR="0" lvl="1"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L="1371600" marR="0" lvl="2"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3pPr>
            <a:lvl4pPr marL="1828800" marR="0" lvl="3"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4pPr>
            <a:lvl5pPr marL="2286000" marR="0" lvl="4"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5pPr>
            <a:lvl6pPr marL="2743200" marR="0" lvl="5"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6pPr>
            <a:lvl7pPr marL="3200400" marR="0" lvl="6"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7pPr>
            <a:lvl8pPr marL="3657600" marR="0" lvl="7"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8pPr>
            <a:lvl9pPr marL="4114800" marR="0" lvl="8" indent="-317500" algn="ctr" rtl="0">
              <a:lnSpc>
                <a:spcPct val="100000"/>
              </a:lnSpc>
              <a:spcBef>
                <a:spcPts val="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9pPr>
          </a:lstStyle>
          <a:p>
            <a:pPr marL="114300" indent="0" algn="l">
              <a:buSzPts val="1800"/>
            </a:pPr>
            <a:r>
              <a:rPr lang="en-US" altLang="zh-CN" sz="1400" dirty="0">
                <a:solidFill>
                  <a:schemeClr val="tx1"/>
                </a:solidFill>
              </a:rPr>
              <a:t>-- 2023.04 ~ 2023.07</a:t>
            </a:r>
            <a:r>
              <a:rPr lang="zh-CN" altLang="en-US" sz="1400" dirty="0">
                <a:solidFill>
                  <a:schemeClr val="tx1"/>
                </a:solidFill>
              </a:rPr>
              <a:t>：</a:t>
            </a:r>
            <a:endParaRPr lang="en-US" altLang="zh-CN" sz="1400" dirty="0">
              <a:solidFill>
                <a:schemeClr val="tx1"/>
              </a:solidFill>
            </a:endParaRPr>
          </a:p>
          <a:p>
            <a:pPr marL="114300" indent="0" algn="l">
              <a:buSzPts val="1800"/>
            </a:pPr>
            <a:r>
              <a:rPr lang="zh-CN" altLang="en-US" sz="1400" dirty="0">
                <a:solidFill>
                  <a:schemeClr val="tx1"/>
                </a:solidFill>
              </a:rPr>
              <a:t>完善</a:t>
            </a:r>
            <a:r>
              <a:rPr lang="zh-CN" altLang="en-US" sz="1400" b="1" dirty="0">
                <a:solidFill>
                  <a:srgbClr val="FF0000"/>
                </a:solidFill>
              </a:rPr>
              <a:t>专利</a:t>
            </a:r>
            <a:r>
              <a:rPr lang="zh-CN" altLang="en-US" sz="1400" dirty="0">
                <a:solidFill>
                  <a:schemeClr val="tx1"/>
                </a:solidFill>
              </a:rPr>
              <a:t>并投稿，参加</a:t>
            </a:r>
            <a:r>
              <a:rPr lang="zh-CN" altLang="en-US" sz="1400" b="1" dirty="0">
                <a:solidFill>
                  <a:srgbClr val="FF0000"/>
                </a:solidFill>
              </a:rPr>
              <a:t>挑战杯</a:t>
            </a:r>
            <a:r>
              <a:rPr lang="zh-CN" altLang="en-US" sz="1400" dirty="0">
                <a:solidFill>
                  <a:schemeClr val="tx1"/>
                </a:solidFill>
              </a:rPr>
              <a:t>（突围校赛“攀登杯”后）；</a:t>
            </a:r>
            <a:endParaRPr lang="en-US" altLang="zh-CN" sz="1400" dirty="0">
              <a:solidFill>
                <a:schemeClr val="tx1"/>
              </a:solidFill>
            </a:endParaRPr>
          </a:p>
          <a:p>
            <a:pPr marL="114300" indent="0" algn="l">
              <a:lnSpc>
                <a:spcPct val="25000"/>
              </a:lnSpc>
              <a:buSzPts val="1800"/>
            </a:pPr>
            <a:endParaRPr lang="en-US" altLang="zh-CN" sz="1400" dirty="0">
              <a:solidFill>
                <a:schemeClr val="tx1"/>
              </a:solidFill>
            </a:endParaRPr>
          </a:p>
          <a:p>
            <a:pPr marL="114300" indent="0" algn="l">
              <a:buSzPts val="1800"/>
            </a:pPr>
            <a:r>
              <a:rPr lang="en-US" altLang="zh-CN" sz="1400" dirty="0">
                <a:solidFill>
                  <a:schemeClr val="tx1"/>
                </a:solidFill>
              </a:rPr>
              <a:t>-- 2023.08 ~ 2023.09</a:t>
            </a:r>
            <a:r>
              <a:rPr lang="zh-CN" altLang="en-US" sz="1400" dirty="0">
                <a:solidFill>
                  <a:schemeClr val="tx1"/>
                </a:solidFill>
              </a:rPr>
              <a:t>：</a:t>
            </a:r>
            <a:endParaRPr lang="en-US" altLang="zh-CN" sz="1400" dirty="0">
              <a:solidFill>
                <a:schemeClr val="tx1"/>
              </a:solidFill>
            </a:endParaRPr>
          </a:p>
          <a:p>
            <a:pPr marL="114300" indent="0" algn="l">
              <a:buSzPts val="1800"/>
            </a:pPr>
            <a:r>
              <a:rPr lang="zh-CN" altLang="en-US" sz="1400" dirty="0">
                <a:solidFill>
                  <a:schemeClr val="tx1"/>
                </a:solidFill>
              </a:rPr>
              <a:t>针对通感一体化</a:t>
            </a:r>
            <a:r>
              <a:rPr lang="en-US" altLang="zh-CN" sz="1400" dirty="0">
                <a:solidFill>
                  <a:schemeClr val="tx1"/>
                </a:solidFill>
              </a:rPr>
              <a:t>x</a:t>
            </a:r>
            <a:r>
              <a:rPr lang="zh-CN" altLang="en-US" sz="1400" dirty="0">
                <a:solidFill>
                  <a:schemeClr val="tx1"/>
                </a:solidFill>
              </a:rPr>
              <a:t>联合优化无人机轨迹，作</a:t>
            </a:r>
            <a:r>
              <a:rPr lang="zh-CN" altLang="en-US" sz="1400" b="1" dirty="0">
                <a:solidFill>
                  <a:srgbClr val="FF0000"/>
                </a:solidFill>
              </a:rPr>
              <a:t>算法设计</a:t>
            </a:r>
            <a:r>
              <a:rPr lang="zh-CN" altLang="en-US" sz="1400" dirty="0">
                <a:solidFill>
                  <a:schemeClr val="tx1"/>
                </a:solidFill>
              </a:rPr>
              <a:t>；</a:t>
            </a:r>
            <a:endParaRPr lang="en-US" altLang="zh-CN" sz="1400" dirty="0">
              <a:solidFill>
                <a:schemeClr val="tx1"/>
              </a:solidFill>
            </a:endParaRPr>
          </a:p>
          <a:p>
            <a:pPr marL="114300" indent="0" algn="l">
              <a:lnSpc>
                <a:spcPct val="25000"/>
              </a:lnSpc>
              <a:buSzPts val="1800"/>
            </a:pPr>
            <a:endParaRPr lang="en-US" altLang="zh-CN" sz="1400" dirty="0">
              <a:solidFill>
                <a:schemeClr val="tx1"/>
              </a:solidFill>
            </a:endParaRPr>
          </a:p>
          <a:p>
            <a:pPr marL="114300" indent="0" algn="l">
              <a:buSzPts val="1800"/>
            </a:pPr>
            <a:r>
              <a:rPr lang="en-US" altLang="zh-CN" sz="1400" dirty="0">
                <a:solidFill>
                  <a:schemeClr val="tx1"/>
                </a:solidFill>
              </a:rPr>
              <a:t>-- 2023.10 ~ 2023.12</a:t>
            </a:r>
            <a:r>
              <a:rPr lang="zh-CN" altLang="en-US" sz="1400" dirty="0">
                <a:solidFill>
                  <a:schemeClr val="tx1"/>
                </a:solidFill>
              </a:rPr>
              <a:t>：</a:t>
            </a:r>
            <a:endParaRPr lang="en-US" altLang="zh-CN" sz="1400" dirty="0">
              <a:solidFill>
                <a:schemeClr val="tx1"/>
              </a:solidFill>
            </a:endParaRPr>
          </a:p>
          <a:p>
            <a:pPr marL="114300" indent="0" algn="l">
              <a:buSzPts val="1800"/>
            </a:pPr>
            <a:r>
              <a:rPr lang="zh-CN" altLang="en-US" sz="1400" b="1" dirty="0">
                <a:solidFill>
                  <a:srgbClr val="FF0000"/>
                </a:solidFill>
              </a:rPr>
              <a:t>论文</a:t>
            </a:r>
            <a:r>
              <a:rPr lang="zh-CN" altLang="en-US" sz="1400" dirty="0">
                <a:solidFill>
                  <a:schemeClr val="tx1"/>
                </a:solidFill>
              </a:rPr>
              <a:t>产出。</a:t>
            </a:r>
            <a:endParaRPr lang="en-US" altLang="zh-CN" sz="1400" dirty="0">
              <a:solidFill>
                <a:schemeClr val="tx1"/>
              </a:solidFill>
            </a:endParaRPr>
          </a:p>
        </p:txBody>
      </p:sp>
    </p:spTree>
    <p:extLst>
      <p:ext uri="{BB962C8B-B14F-4D97-AF65-F5344CB8AC3E}">
        <p14:creationId xmlns:p14="http://schemas.microsoft.com/office/powerpoint/2010/main" val="35298289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1213</TotalTime>
  <Words>1189</Words>
  <Application>Microsoft Macintosh PowerPoint</Application>
  <PresentationFormat>全屏显示(16:9)</PresentationFormat>
  <Paragraphs>88</Paragraphs>
  <Slides>7</Slides>
  <Notes>7</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等线</vt:lpstr>
      <vt:lpstr>Arial</vt:lpstr>
      <vt:lpstr>Candara</vt:lpstr>
      <vt:lpstr>Times New Roman</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20624</dc:creator>
  <cp:lastModifiedBy>Microsoft Office User</cp:lastModifiedBy>
  <cp:revision>26</cp:revision>
  <dcterms:modified xsi:type="dcterms:W3CDTF">2023-12-12T07:24:51Z</dcterms:modified>
</cp:coreProperties>
</file>